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8" r:id="rId5"/>
    <p:sldId id="261" r:id="rId6"/>
    <p:sldId id="274" r:id="rId7"/>
    <p:sldId id="275" r:id="rId8"/>
    <p:sldId id="262" r:id="rId9"/>
    <p:sldId id="276" r:id="rId10"/>
    <p:sldId id="277" r:id="rId11"/>
    <p:sldId id="273" r:id="rId12"/>
    <p:sldId id="263" r:id="rId13"/>
    <p:sldId id="264" r:id="rId14"/>
    <p:sldId id="265" r:id="rId15"/>
    <p:sldId id="267" r:id="rId16"/>
    <p:sldId id="268" r:id="rId17"/>
    <p:sldId id="269" r:id="rId18"/>
    <p:sldId id="270" r:id="rId19"/>
    <p:sldId id="271" r:id="rId20"/>
    <p:sldId id="272" r:id="rId21"/>
  </p:sldIdLst>
  <p:sldSz cx="18288000" cy="10287000"/>
  <p:notesSz cx="6858000" cy="9144000"/>
  <p:embeddedFontLst>
    <p:embeddedFont>
      <p:font typeface="IBM Plex Mono Bold" panose="020B0604020202020204" charset="0"/>
      <p:regular r:id="rId23"/>
    </p:embeddedFont>
    <p:embeddedFont>
      <p:font typeface="Barlow SemiCondensed Bold" panose="020B0604020202020204" charset="0"/>
      <p:regular r:id="rId24"/>
    </p:embeddedFont>
    <p:embeddedFont>
      <p:font typeface="IBM Plex Mono" panose="020B0604020202020204" charset="0"/>
      <p:regular r:id="rId25"/>
      <p:bold r:id="rId26"/>
      <p:italic r:id="rId27"/>
      <p:boldItalic r:id="rId28"/>
    </p:embeddedFont>
    <p:embeddedFont>
      <p:font typeface="Barlow SemiCondensed Semi-Bold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Barlow SemiCondensed Heavy" panose="020B0604020202020204" charset="0"/>
      <p:regular r:id="rId34"/>
    </p:embeddedFont>
    <p:embeddedFont>
      <p:font typeface="Aptos" panose="020B060402020202020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21845-5B4C-4CBB-B5D6-C942F597350C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CDADA-7E1F-45EC-800E-CC72EBED6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3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CDADA-7E1F-45EC-800E-CC72EBED6F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CDADA-7E1F-45EC-800E-CC72EBED6F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70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8.sv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8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3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10.png"/><Relationship Id="rId4" Type="http://schemas.openxmlformats.org/officeDocument/2006/relationships/image" Target="../media/image8.svg"/><Relationship Id="rId9" Type="http://schemas.openxmlformats.org/officeDocument/2006/relationships/hyperlink" Target="https://hoclaixemoto.com/thi-bang-lai-xe-may-a1-onlin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hyperlink" Target="https://en.ctuet.edu.vn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3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8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10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54990" y="-4487371"/>
            <a:ext cx="20282765" cy="6042133"/>
            <a:chOff x="0" y="0"/>
            <a:chExt cx="2046359" cy="609600"/>
          </a:xfrm>
        </p:grpSpPr>
        <p:sp>
          <p:nvSpPr>
            <p:cNvPr id="4" name="Freeform 4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787775" y="8732239"/>
            <a:ext cx="20282765" cy="6042133"/>
            <a:chOff x="0" y="0"/>
            <a:chExt cx="2046359" cy="609600"/>
          </a:xfrm>
        </p:grpSpPr>
        <p:sp>
          <p:nvSpPr>
            <p:cNvPr id="7" name="Freeform 7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26629" y="-3442751"/>
            <a:ext cx="20282765" cy="6042133"/>
            <a:chOff x="0" y="0"/>
            <a:chExt cx="2046359" cy="609600"/>
          </a:xfrm>
        </p:grpSpPr>
        <p:sp>
          <p:nvSpPr>
            <p:cNvPr id="10" name="Freeform 10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2876554" y="7687619"/>
            <a:ext cx="20282765" cy="6042133"/>
            <a:chOff x="0" y="0"/>
            <a:chExt cx="2046359" cy="609600"/>
          </a:xfrm>
        </p:grpSpPr>
        <p:sp>
          <p:nvSpPr>
            <p:cNvPr id="13" name="Freeform 1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-743202" y="3412207"/>
            <a:ext cx="22231602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vi-VN" sz="12000" dirty="0">
                <a:solidFill>
                  <a:srgbClr val="4F7486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XÂY DỰNG TRANG WEB ÔN THI THI BẰNG LÁI </a:t>
            </a:r>
            <a:r>
              <a:rPr lang="vi-VN" sz="12000" dirty="0" smtClean="0">
                <a:solidFill>
                  <a:srgbClr val="4F7486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XE</a:t>
            </a:r>
            <a:endParaRPr lang="en-US" sz="12000" dirty="0">
              <a:solidFill>
                <a:srgbClr val="4F7486"/>
              </a:solidFill>
              <a:latin typeface="IBM Plex Mono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3215250" y="7710046"/>
            <a:ext cx="8056177" cy="6042133"/>
            <a:chOff x="0" y="0"/>
            <a:chExt cx="812800" cy="609600"/>
          </a:xfrm>
        </p:grpSpPr>
        <p:sp>
          <p:nvSpPr>
            <p:cNvPr id="17" name="Freeform 17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983427" y="-3201714"/>
            <a:ext cx="8056177" cy="6042133"/>
            <a:chOff x="0" y="0"/>
            <a:chExt cx="812800" cy="609600"/>
          </a:xfrm>
        </p:grpSpPr>
        <p:sp>
          <p:nvSpPr>
            <p:cNvPr id="20" name="Freeform 20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Freeform 23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5084987" y="7976274"/>
            <a:ext cx="3946215" cy="3777031"/>
          </a:xfrm>
          <a:custGeom>
            <a:avLst/>
            <a:gdLst/>
            <a:ahLst/>
            <a:cxnLst/>
            <a:rect l="l" t="t" r="r" b="b"/>
            <a:pathLst>
              <a:path w="3946215" h="3777031">
                <a:moveTo>
                  <a:pt x="0" y="0"/>
                </a:moveTo>
                <a:lnTo>
                  <a:pt x="3946215" y="0"/>
                </a:lnTo>
                <a:lnTo>
                  <a:pt x="3946215" y="3777031"/>
                </a:lnTo>
                <a:lnTo>
                  <a:pt x="0" y="377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Freeform 25"/>
          <p:cNvSpPr/>
          <p:nvPr/>
        </p:nvSpPr>
        <p:spPr>
          <a:xfrm flipH="1" flipV="1">
            <a:off x="-743202" y="-1466305"/>
            <a:ext cx="3946215" cy="3777031"/>
          </a:xfrm>
          <a:custGeom>
            <a:avLst/>
            <a:gdLst/>
            <a:ahLst/>
            <a:cxnLst/>
            <a:rect l="l" t="t" r="r" b="b"/>
            <a:pathLst>
              <a:path w="3946215" h="3777031">
                <a:moveTo>
                  <a:pt x="3946215" y="3777031"/>
                </a:moveTo>
                <a:lnTo>
                  <a:pt x="0" y="3777031"/>
                </a:lnTo>
                <a:lnTo>
                  <a:pt x="0" y="0"/>
                </a:lnTo>
                <a:lnTo>
                  <a:pt x="3946215" y="0"/>
                </a:lnTo>
                <a:lnTo>
                  <a:pt x="3946215" y="37770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3400494" y="3239596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reeform 27"/>
          <p:cNvSpPr/>
          <p:nvPr/>
        </p:nvSpPr>
        <p:spPr>
          <a:xfrm flipH="1" flipV="1">
            <a:off x="-2427694" y="3239596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7315200" y="3785616"/>
                </a:moveTo>
                <a:lnTo>
                  <a:pt x="0" y="37856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8561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84279" y="-25659"/>
            <a:ext cx="2513942" cy="2513942"/>
          </a:xfrm>
          <a:custGeom>
            <a:avLst/>
            <a:gdLst/>
            <a:ahLst/>
            <a:cxnLst/>
            <a:rect l="l" t="t" r="r" b="b"/>
            <a:pathLst>
              <a:path w="2513942" h="2513942">
                <a:moveTo>
                  <a:pt x="0" y="0"/>
                </a:moveTo>
                <a:lnTo>
                  <a:pt x="2513942" y="0"/>
                </a:lnTo>
                <a:lnTo>
                  <a:pt x="2513942" y="2513943"/>
                </a:lnTo>
                <a:lnTo>
                  <a:pt x="0" y="25139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Html Logo PNG Transparent Images Free Download | Vector Files | Pngtree">
            <a:extLst>
              <a:ext uri="{FF2B5EF4-FFF2-40B4-BE49-F238E27FC236}">
                <a16:creationId xmlns:a16="http://schemas.microsoft.com/office/drawing/2014/main" id="{136224C5-1649-8B85-0A4E-A628432A3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0802" y="-180648"/>
            <a:ext cx="2716559" cy="271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3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76893" y="8949865"/>
            <a:ext cx="20282765" cy="6042133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139" y="2425949"/>
            <a:ext cx="20282765" cy="6042133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15250" y="7710046"/>
            <a:ext cx="8056177" cy="6042133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flipH="1" flipV="1">
            <a:off x="-1442993" y="0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7315200" y="3785616"/>
                </a:moveTo>
                <a:lnTo>
                  <a:pt x="0" y="37856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872207" y="2771795"/>
            <a:ext cx="11949412" cy="4135592"/>
            <a:chOff x="-2862446" y="210497"/>
            <a:chExt cx="16443209" cy="4229970"/>
          </a:xfrm>
        </p:grpSpPr>
        <p:sp>
          <p:nvSpPr>
            <p:cNvPr id="13" name="TextBox 13"/>
            <p:cNvSpPr txBox="1"/>
            <p:nvPr/>
          </p:nvSpPr>
          <p:spPr>
            <a:xfrm>
              <a:off x="-2776838" y="1407300"/>
              <a:ext cx="16357601" cy="30331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vi-VN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/>
              </a:r>
              <a:br>
                <a:rPr lang="vi-VN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vi-VN" sz="2800" b="0" i="0" dirty="0">
                  <a:solidFill>
                    <a:schemeClr val="bg1"/>
                  </a:solidFill>
                  <a:effectLst/>
                  <a:latin typeface="IBM Plex Mono" panose="020B0604020202020204" charset="0"/>
                  <a:cs typeface="Times New Roman" panose="02020603050405020304" pitchFamily="18" charset="0"/>
                </a:rPr>
                <a:t>JavaScript là một ngôn ngữ lập trình dùng để làm cho trang web trở nên tương tác và động đà. </a:t>
              </a:r>
            </a:p>
            <a:p>
              <a:pPr algn="just">
                <a:lnSpc>
                  <a:spcPts val="3919"/>
                </a:lnSpc>
              </a:pPr>
              <a:endParaRPr lang="vi-VN" sz="2800" b="0" i="0" dirty="0">
                <a:solidFill>
                  <a:schemeClr val="bg1"/>
                </a:solidFill>
                <a:effectLst/>
                <a:latin typeface="IBM Plex Mono" panose="020B0604020202020204" charset="0"/>
                <a:cs typeface="Times New Roman" panose="02020603050405020304" pitchFamily="18" charset="0"/>
              </a:endParaRPr>
            </a:p>
            <a:p>
              <a:pPr algn="just">
                <a:lnSpc>
                  <a:spcPts val="3919"/>
                </a:lnSpc>
              </a:pPr>
              <a:r>
                <a:rPr lang="vi-VN" sz="2800" b="0" i="0" dirty="0">
                  <a:solidFill>
                    <a:schemeClr val="bg1"/>
                  </a:solidFill>
                  <a:effectLst/>
                  <a:latin typeface="IBM Plex Mono" panose="020B0604020202020204" charset="0"/>
                  <a:cs typeface="Times New Roman" panose="02020603050405020304" pitchFamily="18" charset="0"/>
                </a:rPr>
                <a:t>JavaScript hoạt động chủ yếu trên trình duyệt web và là một phần quan trọng của phát triển web hiện đại</a:t>
              </a:r>
              <a:r>
                <a:rPr lang="vi-VN" sz="2800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800" spc="3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2862446" y="210497"/>
              <a:ext cx="8609877" cy="10231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754"/>
                </a:lnSpc>
                <a:spcBef>
                  <a:spcPct val="0"/>
                </a:spcBef>
              </a:pPr>
              <a:r>
                <a:rPr lang="vi-VN" sz="7049" dirty="0" smtClean="0">
                  <a:solidFill>
                    <a:srgbClr val="F7F7F7"/>
                  </a:solidFill>
                  <a:latin typeface="IBM Plex Mono" panose="020B0604020202020204" charset="0"/>
                  <a:cs typeface="Times New Roman" panose="02020603050405020304" pitchFamily="18" charset="0"/>
                </a:rPr>
                <a:t>JavaScript</a:t>
              </a:r>
              <a:endParaRPr lang="en-US" sz="7049" dirty="0">
                <a:solidFill>
                  <a:srgbClr val="F7F7F7"/>
                </a:solidFill>
                <a:latin typeface="IBM Plex Mono" panose="020B060402020202020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-2655107" y="1324485"/>
              <a:ext cx="8656320" cy="0"/>
            </a:xfrm>
            <a:prstGeom prst="line">
              <a:avLst/>
            </a:prstGeom>
            <a:ln w="101600" cap="flat">
              <a:solidFill>
                <a:srgbClr val="F7F7F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5084987" y="7976274"/>
            <a:ext cx="3946215" cy="3777031"/>
          </a:xfrm>
          <a:custGeom>
            <a:avLst/>
            <a:gdLst/>
            <a:ahLst/>
            <a:cxnLst/>
            <a:rect l="l" t="t" r="r" b="b"/>
            <a:pathLst>
              <a:path w="3946215" h="3777031">
                <a:moveTo>
                  <a:pt x="0" y="0"/>
                </a:moveTo>
                <a:lnTo>
                  <a:pt x="3946215" y="0"/>
                </a:lnTo>
                <a:lnTo>
                  <a:pt x="3946215" y="3777031"/>
                </a:lnTo>
                <a:lnTo>
                  <a:pt x="0" y="3777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84279" y="-25659"/>
            <a:ext cx="2513942" cy="2513942"/>
          </a:xfrm>
          <a:custGeom>
            <a:avLst/>
            <a:gdLst/>
            <a:ahLst/>
            <a:cxnLst/>
            <a:rect l="l" t="t" r="r" b="b"/>
            <a:pathLst>
              <a:path w="2513942" h="2513942">
                <a:moveTo>
                  <a:pt x="0" y="0"/>
                </a:moveTo>
                <a:lnTo>
                  <a:pt x="2513942" y="0"/>
                </a:lnTo>
                <a:lnTo>
                  <a:pt x="2513942" y="2513943"/>
                </a:lnTo>
                <a:lnTo>
                  <a:pt x="0" y="2513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Javascript Logo png images | Klipartz">
            <a:extLst>
              <a:ext uri="{FF2B5EF4-FFF2-40B4-BE49-F238E27FC236}">
                <a16:creationId xmlns:a16="http://schemas.microsoft.com/office/drawing/2014/main" id="{39516540-3445-A5F6-85EF-37F5C654E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73" y="3134231"/>
            <a:ext cx="4704628" cy="470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0225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75751" y="1703905"/>
            <a:ext cx="20282765" cy="6042133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8662" y="2278773"/>
            <a:ext cx="20282765" cy="6042133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872558" y="3242439"/>
            <a:ext cx="4299114" cy="4114800"/>
          </a:xfrm>
          <a:custGeom>
            <a:avLst/>
            <a:gdLst/>
            <a:ahLst/>
            <a:cxnLst/>
            <a:rect l="l" t="t" r="r" b="b"/>
            <a:pathLst>
              <a:path w="4299114" h="4114800">
                <a:moveTo>
                  <a:pt x="0" y="0"/>
                </a:moveTo>
                <a:lnTo>
                  <a:pt x="4299114" y="0"/>
                </a:lnTo>
                <a:lnTo>
                  <a:pt x="42991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34707" y="2529865"/>
            <a:ext cx="9995028" cy="117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679"/>
              </a:lnSpc>
              <a:spcBef>
                <a:spcPct val="0"/>
              </a:spcBef>
            </a:pPr>
            <a:r>
              <a:rPr lang="vi-VN" sz="6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và Cài Đặt</a:t>
            </a:r>
            <a:endParaRPr lang="en-US" sz="6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2"/>
          <p:cNvSpPr/>
          <p:nvPr/>
        </p:nvSpPr>
        <p:spPr>
          <a:xfrm flipH="1" flipV="1">
            <a:off x="-733327" y="-1407684"/>
            <a:ext cx="6810848" cy="3524614"/>
          </a:xfrm>
          <a:custGeom>
            <a:avLst/>
            <a:gdLst/>
            <a:ahLst/>
            <a:cxnLst/>
            <a:rect l="l" t="t" r="r" b="b"/>
            <a:pathLst>
              <a:path w="6810848" h="3524614">
                <a:moveTo>
                  <a:pt x="6810847" y="3524614"/>
                </a:moveTo>
                <a:lnTo>
                  <a:pt x="0" y="3524614"/>
                </a:lnTo>
                <a:lnTo>
                  <a:pt x="0" y="0"/>
                </a:lnTo>
                <a:lnTo>
                  <a:pt x="6810847" y="0"/>
                </a:lnTo>
                <a:lnTo>
                  <a:pt x="6810847" y="352461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210480" y="8170070"/>
            <a:ext cx="6810848" cy="3524614"/>
          </a:xfrm>
          <a:custGeom>
            <a:avLst/>
            <a:gdLst/>
            <a:ahLst/>
            <a:cxnLst/>
            <a:rect l="l" t="t" r="r" b="b"/>
            <a:pathLst>
              <a:path w="6810848" h="3524614">
                <a:moveTo>
                  <a:pt x="0" y="0"/>
                </a:moveTo>
                <a:lnTo>
                  <a:pt x="6810847" y="0"/>
                </a:lnTo>
                <a:lnTo>
                  <a:pt x="6810847" y="3524614"/>
                </a:lnTo>
                <a:lnTo>
                  <a:pt x="0" y="352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3367364" y="3797157"/>
            <a:ext cx="8499003" cy="19050"/>
          </a:xfrm>
          <a:prstGeom prst="line">
            <a:avLst/>
          </a:prstGeom>
          <a:ln w="38100" cap="rnd">
            <a:solidFill>
              <a:srgbClr val="F7F7F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 16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4279" y="-25659"/>
            <a:ext cx="2513942" cy="2513942"/>
          </a:xfrm>
          <a:custGeom>
            <a:avLst/>
            <a:gdLst/>
            <a:ahLst/>
            <a:cxnLst/>
            <a:rect l="l" t="t" r="r" b="b"/>
            <a:pathLst>
              <a:path w="2513942" h="2513942">
                <a:moveTo>
                  <a:pt x="0" y="0"/>
                </a:moveTo>
                <a:lnTo>
                  <a:pt x="2513942" y="0"/>
                </a:lnTo>
                <a:lnTo>
                  <a:pt x="2513942" y="2513943"/>
                </a:lnTo>
                <a:lnTo>
                  <a:pt x="0" y="2513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D5DAF4-4B20-F252-E43E-72A498439854}"/>
              </a:ext>
            </a:extLst>
          </p:cNvPr>
          <p:cNvSpPr txBox="1"/>
          <p:nvPr/>
        </p:nvSpPr>
        <p:spPr>
          <a:xfrm>
            <a:off x="5433353" y="4760098"/>
            <a:ext cx="8499003" cy="2572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3200" u="none" strike="noStrike" spc="36" dirty="0">
                <a:solidFill>
                  <a:srgbClr val="FFFFFF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Visual Studio Code là một trình ứng dụng mã nguồn mở và miễn phí.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endParaRPr lang="en-US" sz="3200" u="none" strike="noStrike" spc="36" dirty="0">
              <a:solidFill>
                <a:srgbClr val="FFFFFF"/>
              </a:solidFill>
              <a:latin typeface="IBM Plex Mono" panose="020B060402020202020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3200" u="none" strike="noStrike" spc="36" dirty="0">
                <a:solidFill>
                  <a:srgbClr val="FFFFFF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VS Code mang hỗ trợ rất nhiều cho các lập trình viên. </a:t>
            </a: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7705EE57-1D11-3311-6559-987BBC58D622}"/>
              </a:ext>
            </a:extLst>
          </p:cNvPr>
          <p:cNvSpPr/>
          <p:nvPr/>
        </p:nvSpPr>
        <p:spPr>
          <a:xfrm>
            <a:off x="594829" y="4553439"/>
            <a:ext cx="5770802" cy="2849943"/>
          </a:xfrm>
          <a:custGeom>
            <a:avLst/>
            <a:gdLst/>
            <a:ahLst/>
            <a:cxnLst/>
            <a:rect l="l" t="t" r="r" b="b"/>
            <a:pathLst>
              <a:path w="6536823" h="3637884">
                <a:moveTo>
                  <a:pt x="0" y="0"/>
                </a:moveTo>
                <a:lnTo>
                  <a:pt x="6536823" y="0"/>
                </a:lnTo>
                <a:lnTo>
                  <a:pt x="6536823" y="3637884"/>
                </a:lnTo>
                <a:lnTo>
                  <a:pt x="0" y="36378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49989" y="1943247"/>
            <a:ext cx="20282765" cy="6042133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90512" y="4351991"/>
            <a:ext cx="13178331" cy="3925758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7137" y="0"/>
              <a:ext cx="2032086" cy="609600"/>
            </a:xfrm>
            <a:custGeom>
              <a:avLst/>
              <a:gdLst/>
              <a:ahLst/>
              <a:cxnLst/>
              <a:rect l="l" t="t" r="r" b="b"/>
              <a:pathLst>
                <a:path w="2032086" h="609600">
                  <a:moveTo>
                    <a:pt x="225437" y="0"/>
                  </a:moveTo>
                  <a:lnTo>
                    <a:pt x="2009849" y="0"/>
                  </a:lnTo>
                  <a:cubicBezTo>
                    <a:pt x="2016654" y="0"/>
                    <a:pt x="2023045" y="3271"/>
                    <a:pt x="2027024" y="8792"/>
                  </a:cubicBezTo>
                  <a:cubicBezTo>
                    <a:pt x="2031003" y="14313"/>
                    <a:pt x="2032085" y="21410"/>
                    <a:pt x="2029933" y="27866"/>
                  </a:cubicBezTo>
                  <a:lnTo>
                    <a:pt x="1845311" y="581734"/>
                  </a:lnTo>
                  <a:cubicBezTo>
                    <a:pt x="1839764" y="598375"/>
                    <a:pt x="1824190" y="609600"/>
                    <a:pt x="1806649" y="609600"/>
                  </a:cubicBezTo>
                  <a:lnTo>
                    <a:pt x="22237" y="609600"/>
                  </a:lnTo>
                  <a:cubicBezTo>
                    <a:pt x="15431" y="609600"/>
                    <a:pt x="9041" y="606329"/>
                    <a:pt x="5062" y="600808"/>
                  </a:cubicBezTo>
                  <a:cubicBezTo>
                    <a:pt x="1082" y="595287"/>
                    <a:pt x="0" y="588190"/>
                    <a:pt x="2152" y="581734"/>
                  </a:cubicBezTo>
                  <a:lnTo>
                    <a:pt x="186774" y="27866"/>
                  </a:lnTo>
                  <a:cubicBezTo>
                    <a:pt x="192321" y="11225"/>
                    <a:pt x="207895" y="0"/>
                    <a:pt x="225437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0"/>
          <p:cNvSpPr/>
          <p:nvPr/>
        </p:nvSpPr>
        <p:spPr>
          <a:xfrm flipH="1" flipV="1">
            <a:off x="-733327" y="-1407684"/>
            <a:ext cx="6810848" cy="3524614"/>
          </a:xfrm>
          <a:custGeom>
            <a:avLst/>
            <a:gdLst/>
            <a:ahLst/>
            <a:cxnLst/>
            <a:rect l="l" t="t" r="r" b="b"/>
            <a:pathLst>
              <a:path w="6810848" h="3524614">
                <a:moveTo>
                  <a:pt x="6810847" y="3524614"/>
                </a:moveTo>
                <a:lnTo>
                  <a:pt x="0" y="3524614"/>
                </a:lnTo>
                <a:lnTo>
                  <a:pt x="0" y="0"/>
                </a:lnTo>
                <a:lnTo>
                  <a:pt x="6810847" y="0"/>
                </a:lnTo>
                <a:lnTo>
                  <a:pt x="6810847" y="352461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210480" y="8170070"/>
            <a:ext cx="6810848" cy="3524614"/>
          </a:xfrm>
          <a:custGeom>
            <a:avLst/>
            <a:gdLst/>
            <a:ahLst/>
            <a:cxnLst/>
            <a:rect l="l" t="t" r="r" b="b"/>
            <a:pathLst>
              <a:path w="6810848" h="3524614">
                <a:moveTo>
                  <a:pt x="0" y="0"/>
                </a:moveTo>
                <a:lnTo>
                  <a:pt x="6810847" y="0"/>
                </a:lnTo>
                <a:lnTo>
                  <a:pt x="6810847" y="3524614"/>
                </a:lnTo>
                <a:lnTo>
                  <a:pt x="0" y="3524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41250" y="3334225"/>
            <a:ext cx="4119129" cy="2858890"/>
          </a:xfrm>
          <a:custGeom>
            <a:avLst/>
            <a:gdLst/>
            <a:ahLst/>
            <a:cxnLst/>
            <a:rect l="l" t="t" r="r" b="b"/>
            <a:pathLst>
              <a:path w="4119129" h="2858890">
                <a:moveTo>
                  <a:pt x="0" y="0"/>
                </a:moveTo>
                <a:lnTo>
                  <a:pt x="4119129" y="0"/>
                </a:lnTo>
                <a:lnTo>
                  <a:pt x="4119129" y="2858890"/>
                </a:lnTo>
                <a:lnTo>
                  <a:pt x="0" y="2858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3100" b="-83100"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644639" y="2924388"/>
            <a:ext cx="6536823" cy="3637884"/>
          </a:xfrm>
          <a:custGeom>
            <a:avLst/>
            <a:gdLst/>
            <a:ahLst/>
            <a:cxnLst/>
            <a:rect l="l" t="t" r="r" b="b"/>
            <a:pathLst>
              <a:path w="6536823" h="3637884">
                <a:moveTo>
                  <a:pt x="0" y="0"/>
                </a:moveTo>
                <a:lnTo>
                  <a:pt x="6536823" y="0"/>
                </a:lnTo>
                <a:lnTo>
                  <a:pt x="6536823" y="3637884"/>
                </a:lnTo>
                <a:lnTo>
                  <a:pt x="0" y="36378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18125" y="1911759"/>
            <a:ext cx="13684955" cy="1118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40"/>
              </a:lnSpc>
              <a:spcBef>
                <a:spcPct val="0"/>
              </a:spcBef>
            </a:pPr>
            <a:r>
              <a:rPr lang="en-US" sz="5400" dirty="0">
                <a:solidFill>
                  <a:srgbClr val="F2F1EC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Cài đặt trên máy tính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84152" y="4743330"/>
            <a:ext cx="8936117" cy="96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</a:pPr>
            <a:r>
              <a:rPr lang="en-US" sz="2799" spc="36" dirty="0">
                <a:solidFill>
                  <a:srgbClr val="F7F7F7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Tiến hành cài đặt các ứng dụng sau qua các đường link</a:t>
            </a:r>
            <a:r>
              <a:rPr lang="en-US" sz="2799" spc="36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16390" y="5991435"/>
            <a:ext cx="8936117" cy="45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 spc="36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VisualStudioCode:https://code.visualstudio.com/download</a:t>
            </a:r>
          </a:p>
        </p:txBody>
      </p:sp>
      <p:sp>
        <p:nvSpPr>
          <p:cNvPr id="19" name="Freeform 19"/>
          <p:cNvSpPr/>
          <p:nvPr/>
        </p:nvSpPr>
        <p:spPr>
          <a:xfrm>
            <a:off x="84279" y="-25659"/>
            <a:ext cx="2513942" cy="2513942"/>
          </a:xfrm>
          <a:custGeom>
            <a:avLst/>
            <a:gdLst/>
            <a:ahLst/>
            <a:cxnLst/>
            <a:rect l="l" t="t" r="r" b="b"/>
            <a:pathLst>
              <a:path w="2513942" h="2513942">
                <a:moveTo>
                  <a:pt x="0" y="0"/>
                </a:moveTo>
                <a:lnTo>
                  <a:pt x="2513942" y="0"/>
                </a:lnTo>
                <a:lnTo>
                  <a:pt x="2513942" y="2513943"/>
                </a:lnTo>
                <a:lnTo>
                  <a:pt x="0" y="2513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072159" y="2122434"/>
            <a:ext cx="20282765" cy="6042133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77394" y="2122434"/>
            <a:ext cx="20282765" cy="6042133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751346" y="-684951"/>
            <a:ext cx="20282765" cy="6042133"/>
            <a:chOff x="0" y="0"/>
            <a:chExt cx="2046359" cy="609600"/>
          </a:xfrm>
        </p:grpSpPr>
        <p:sp>
          <p:nvSpPr>
            <p:cNvPr id="9" name="Freeform 9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56582" y="4929818"/>
            <a:ext cx="20282765" cy="6042133"/>
            <a:chOff x="0" y="0"/>
            <a:chExt cx="2046359" cy="609600"/>
          </a:xfrm>
        </p:grpSpPr>
        <p:sp>
          <p:nvSpPr>
            <p:cNvPr id="12" name="Freeform 12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04842" y="3227535"/>
            <a:ext cx="3388048" cy="2709745"/>
            <a:chOff x="0" y="0"/>
            <a:chExt cx="2623191" cy="20980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23191" cy="2098017"/>
            </a:xfrm>
            <a:custGeom>
              <a:avLst/>
              <a:gdLst/>
              <a:ahLst/>
              <a:cxnLst/>
              <a:rect l="l" t="t" r="r" b="b"/>
              <a:pathLst>
                <a:path w="2623191" h="2098017">
                  <a:moveTo>
                    <a:pt x="2498731" y="2098016"/>
                  </a:moveTo>
                  <a:lnTo>
                    <a:pt x="124460" y="2098016"/>
                  </a:lnTo>
                  <a:cubicBezTo>
                    <a:pt x="55880" y="2098016"/>
                    <a:pt x="0" y="2042136"/>
                    <a:pt x="0" y="1973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1" y="0"/>
                    <a:pt x="2623191" y="55880"/>
                    <a:pt x="2623191" y="124460"/>
                  </a:cubicBezTo>
                  <a:lnTo>
                    <a:pt x="2623191" y="1973556"/>
                  </a:lnTo>
                  <a:cubicBezTo>
                    <a:pt x="2623191" y="2042136"/>
                    <a:pt x="2567311" y="2098017"/>
                    <a:pt x="2498731" y="2098017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615318" y="6180604"/>
            <a:ext cx="3388048" cy="2709745"/>
            <a:chOff x="0" y="0"/>
            <a:chExt cx="2623191" cy="209801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23191" cy="2098017"/>
            </a:xfrm>
            <a:custGeom>
              <a:avLst/>
              <a:gdLst/>
              <a:ahLst/>
              <a:cxnLst/>
              <a:rect l="l" t="t" r="r" b="b"/>
              <a:pathLst>
                <a:path w="2623191" h="2098017">
                  <a:moveTo>
                    <a:pt x="2498731" y="2098016"/>
                  </a:moveTo>
                  <a:lnTo>
                    <a:pt x="124460" y="2098016"/>
                  </a:lnTo>
                  <a:cubicBezTo>
                    <a:pt x="55880" y="2098016"/>
                    <a:pt x="0" y="2042136"/>
                    <a:pt x="0" y="1973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1" y="0"/>
                    <a:pt x="2623191" y="55880"/>
                    <a:pt x="2623191" y="124460"/>
                  </a:cubicBezTo>
                  <a:lnTo>
                    <a:pt x="2623191" y="1973556"/>
                  </a:lnTo>
                  <a:cubicBezTo>
                    <a:pt x="2623191" y="2042136"/>
                    <a:pt x="2567311" y="2098017"/>
                    <a:pt x="2498731" y="2098017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27409" y="6180604"/>
            <a:ext cx="6103344" cy="2709745"/>
            <a:chOff x="0" y="0"/>
            <a:chExt cx="4725505" cy="20980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505" cy="2098017"/>
            </a:xfrm>
            <a:custGeom>
              <a:avLst/>
              <a:gdLst/>
              <a:ahLst/>
              <a:cxnLst/>
              <a:rect l="l" t="t" r="r" b="b"/>
              <a:pathLst>
                <a:path w="4725505" h="2098017">
                  <a:moveTo>
                    <a:pt x="4601045" y="2098016"/>
                  </a:moveTo>
                  <a:lnTo>
                    <a:pt x="124460" y="2098016"/>
                  </a:lnTo>
                  <a:cubicBezTo>
                    <a:pt x="55880" y="2098016"/>
                    <a:pt x="0" y="2042136"/>
                    <a:pt x="0" y="1973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01045" y="0"/>
                  </a:lnTo>
                  <a:cubicBezTo>
                    <a:pt x="4669625" y="0"/>
                    <a:pt x="4725505" y="55880"/>
                    <a:pt x="4725505" y="124460"/>
                  </a:cubicBezTo>
                  <a:lnTo>
                    <a:pt x="4725505" y="1973556"/>
                  </a:lnTo>
                  <a:cubicBezTo>
                    <a:pt x="4725505" y="2042136"/>
                    <a:pt x="4669625" y="2098017"/>
                    <a:pt x="4601045" y="2098017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903189" y="3159399"/>
            <a:ext cx="6103344" cy="2709745"/>
            <a:chOff x="0" y="0"/>
            <a:chExt cx="4725505" cy="20980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505" cy="2098017"/>
            </a:xfrm>
            <a:custGeom>
              <a:avLst/>
              <a:gdLst/>
              <a:ahLst/>
              <a:cxnLst/>
              <a:rect l="l" t="t" r="r" b="b"/>
              <a:pathLst>
                <a:path w="4725505" h="2098017">
                  <a:moveTo>
                    <a:pt x="4601045" y="2098016"/>
                  </a:moveTo>
                  <a:lnTo>
                    <a:pt x="124460" y="2098016"/>
                  </a:lnTo>
                  <a:cubicBezTo>
                    <a:pt x="55880" y="2098016"/>
                    <a:pt x="0" y="2042136"/>
                    <a:pt x="0" y="197355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01045" y="0"/>
                  </a:lnTo>
                  <a:cubicBezTo>
                    <a:pt x="4669625" y="0"/>
                    <a:pt x="4725505" y="55880"/>
                    <a:pt x="4725505" y="124460"/>
                  </a:cubicBezTo>
                  <a:lnTo>
                    <a:pt x="4725505" y="1973556"/>
                  </a:lnTo>
                  <a:cubicBezTo>
                    <a:pt x="4725505" y="2042136"/>
                    <a:pt x="4669625" y="2098017"/>
                    <a:pt x="4601045" y="2098017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444996" y="3911100"/>
            <a:ext cx="4827266" cy="1171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dirty="0">
                <a:solidFill>
                  <a:srgbClr val="F7F7F7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Cài đặt </a:t>
            </a:r>
            <a:r>
              <a:rPr lang="vi-VN" sz="3600" dirty="0">
                <a:solidFill>
                  <a:srgbClr val="F7F7F7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Javascript</a:t>
            </a:r>
            <a:endParaRPr lang="en-US" sz="3600" dirty="0">
              <a:solidFill>
                <a:srgbClr val="F7F7F7"/>
              </a:solidFill>
              <a:latin typeface="IBM Plex Mon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695108" y="7156448"/>
            <a:ext cx="4952509" cy="569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dirty="0">
                <a:solidFill>
                  <a:srgbClr val="F7F7F7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Cài đặt </a:t>
            </a:r>
            <a:r>
              <a:rPr lang="vi-VN" sz="3600" dirty="0">
                <a:solidFill>
                  <a:srgbClr val="F7F7F7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CSS</a:t>
            </a:r>
            <a:endParaRPr lang="en-US" sz="3600" dirty="0">
              <a:solidFill>
                <a:srgbClr val="F7F7F7"/>
              </a:solidFill>
              <a:latin typeface="IBM Plex Mon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164645" y="816484"/>
            <a:ext cx="14084886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0F3849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Cài đặt trên Visual Studio Code</a:t>
            </a:r>
          </a:p>
        </p:txBody>
      </p:sp>
      <p:sp>
        <p:nvSpPr>
          <p:cNvPr id="25" name="Freeform 25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 26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84279" y="-25659"/>
            <a:ext cx="2513942" cy="2513942"/>
          </a:xfrm>
          <a:custGeom>
            <a:avLst/>
            <a:gdLst/>
            <a:ahLst/>
            <a:cxnLst/>
            <a:rect l="l" t="t" r="r" b="b"/>
            <a:pathLst>
              <a:path w="2513942" h="2513942">
                <a:moveTo>
                  <a:pt x="0" y="0"/>
                </a:moveTo>
                <a:lnTo>
                  <a:pt x="2513942" y="0"/>
                </a:lnTo>
                <a:lnTo>
                  <a:pt x="2513942" y="2513943"/>
                </a:lnTo>
                <a:lnTo>
                  <a:pt x="0" y="2513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4" descr="Javascript Logo png images | Klipartz">
            <a:extLst>
              <a:ext uri="{FF2B5EF4-FFF2-40B4-BE49-F238E27FC236}">
                <a16:creationId xmlns:a16="http://schemas.microsoft.com/office/drawing/2014/main" id="{68DEE4C8-DF3A-63B5-2350-21D96ECF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108" y="3106397"/>
            <a:ext cx="2734262" cy="273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Mức độ ưu tiên khi áp dụng nhiều CSS | Học trực tuyến CNTT, học lập trình  từ cơ bản đến nâng cao">
            <a:extLst>
              <a:ext uri="{FF2B5EF4-FFF2-40B4-BE49-F238E27FC236}">
                <a16:creationId xmlns:a16="http://schemas.microsoft.com/office/drawing/2014/main" id="{32727782-4439-0428-27FE-14BEB4C23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22" y="5514677"/>
            <a:ext cx="6591240" cy="366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00" y="8212484"/>
            <a:ext cx="18601934" cy="7811667"/>
            <a:chOff x="47558" y="-28575"/>
            <a:chExt cx="1876777" cy="788131"/>
          </a:xfrm>
        </p:grpSpPr>
        <p:sp>
          <p:nvSpPr>
            <p:cNvPr id="3" name="Freeform 3"/>
            <p:cNvSpPr/>
            <p:nvPr/>
          </p:nvSpPr>
          <p:spPr>
            <a:xfrm>
              <a:off x="47558" y="149956"/>
              <a:ext cx="1876777" cy="609600"/>
            </a:xfrm>
            <a:custGeom>
              <a:avLst/>
              <a:gdLst/>
              <a:ahLst/>
              <a:cxnLst/>
              <a:rect l="l" t="t" r="r" b="b"/>
              <a:pathLst>
                <a:path w="1876777" h="609600">
                  <a:moveTo>
                    <a:pt x="218870" y="0"/>
                  </a:moveTo>
                  <a:lnTo>
                    <a:pt x="1861107" y="0"/>
                  </a:lnTo>
                  <a:cubicBezTo>
                    <a:pt x="1865902" y="0"/>
                    <a:pt x="1870406" y="2305"/>
                    <a:pt x="1873210" y="6196"/>
                  </a:cubicBezTo>
                  <a:cubicBezTo>
                    <a:pt x="1876014" y="10086"/>
                    <a:pt x="1876776" y="15087"/>
                    <a:pt x="1875260" y="19636"/>
                  </a:cubicBezTo>
                  <a:lnTo>
                    <a:pt x="1685151" y="589964"/>
                  </a:lnTo>
                  <a:cubicBezTo>
                    <a:pt x="1681242" y="601690"/>
                    <a:pt x="1670268" y="609600"/>
                    <a:pt x="1657907" y="609600"/>
                  </a:cubicBezTo>
                  <a:lnTo>
                    <a:pt x="15670" y="609600"/>
                  </a:lnTo>
                  <a:cubicBezTo>
                    <a:pt x="10874" y="609600"/>
                    <a:pt x="6371" y="607295"/>
                    <a:pt x="3567" y="603404"/>
                  </a:cubicBezTo>
                  <a:cubicBezTo>
                    <a:pt x="763" y="599514"/>
                    <a:pt x="0" y="594513"/>
                    <a:pt x="1516" y="589964"/>
                  </a:cubicBezTo>
                  <a:lnTo>
                    <a:pt x="191626" y="19636"/>
                  </a:lnTo>
                  <a:cubicBezTo>
                    <a:pt x="195534" y="7910"/>
                    <a:pt x="206509" y="0"/>
                    <a:pt x="218870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68363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228516" y="9218229"/>
            <a:ext cx="8056177" cy="6042133"/>
            <a:chOff x="0" y="0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82800" y="2098212"/>
            <a:ext cx="8056177" cy="6042133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381000" y="-5011647"/>
            <a:ext cx="11979217" cy="6454407"/>
            <a:chOff x="-14349" y="-28575"/>
            <a:chExt cx="1208601" cy="651195"/>
          </a:xfrm>
        </p:grpSpPr>
        <p:sp>
          <p:nvSpPr>
            <p:cNvPr id="12" name="Freeform 12"/>
            <p:cNvSpPr/>
            <p:nvPr/>
          </p:nvSpPr>
          <p:spPr>
            <a:xfrm>
              <a:off x="-14349" y="13020"/>
              <a:ext cx="1208601" cy="609600"/>
            </a:xfrm>
            <a:custGeom>
              <a:avLst/>
              <a:gdLst/>
              <a:ahLst/>
              <a:cxnLst/>
              <a:rect l="l" t="t" r="r" b="b"/>
              <a:pathLst>
                <a:path w="1208601" h="609600">
                  <a:moveTo>
                    <a:pt x="227353" y="0"/>
                  </a:moveTo>
                  <a:lnTo>
                    <a:pt x="1184448" y="0"/>
                  </a:lnTo>
                  <a:cubicBezTo>
                    <a:pt x="1191840" y="0"/>
                    <a:pt x="1198781" y="3553"/>
                    <a:pt x="1203103" y="9550"/>
                  </a:cubicBezTo>
                  <a:cubicBezTo>
                    <a:pt x="1207425" y="15546"/>
                    <a:pt x="1208601" y="23255"/>
                    <a:pt x="1206263" y="30267"/>
                  </a:cubicBezTo>
                  <a:lnTo>
                    <a:pt x="1023242" y="579333"/>
                  </a:lnTo>
                  <a:cubicBezTo>
                    <a:pt x="1017216" y="597408"/>
                    <a:pt x="1000301" y="609600"/>
                    <a:pt x="981248" y="609600"/>
                  </a:cubicBezTo>
                  <a:lnTo>
                    <a:pt x="24153" y="609600"/>
                  </a:lnTo>
                  <a:cubicBezTo>
                    <a:pt x="16761" y="609600"/>
                    <a:pt x="9820" y="606047"/>
                    <a:pt x="5498" y="600050"/>
                  </a:cubicBezTo>
                  <a:cubicBezTo>
                    <a:pt x="1176" y="594054"/>
                    <a:pt x="0" y="586345"/>
                    <a:pt x="2337" y="579333"/>
                  </a:cubicBezTo>
                  <a:lnTo>
                    <a:pt x="185359" y="30267"/>
                  </a:lnTo>
                  <a:cubicBezTo>
                    <a:pt x="191384" y="12192"/>
                    <a:pt x="208300" y="0"/>
                    <a:pt x="227353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28575"/>
              <a:ext cx="102090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V="1">
            <a:off x="11919238" y="7740269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3785616"/>
                </a:moveTo>
                <a:lnTo>
                  <a:pt x="7315200" y="3785616"/>
                </a:lnTo>
                <a:lnTo>
                  <a:pt x="7315200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V="1">
            <a:off x="5317258" y="8571426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3785616"/>
                </a:moveTo>
                <a:lnTo>
                  <a:pt x="7315200" y="3785616"/>
                </a:lnTo>
                <a:lnTo>
                  <a:pt x="7315200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735742" y="412346"/>
            <a:ext cx="770068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55"/>
              </a:lnSpc>
            </a:pPr>
            <a:r>
              <a:rPr lang="vi-VN" sz="6204" b="1">
                <a:solidFill>
                  <a:schemeClr val="accent6"/>
                </a:solidFill>
                <a:latin typeface="Barlow SemiCondensed Heavy"/>
              </a:rPr>
              <a:t>Thiết Kế </a:t>
            </a:r>
            <a:endParaRPr lang="en-US" sz="6204" b="1">
              <a:solidFill>
                <a:schemeClr val="accent6"/>
              </a:solidFill>
              <a:latin typeface="Barlow SemiCondensed Heavy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3358761" y="-2418799"/>
            <a:ext cx="4299114" cy="4114800"/>
          </a:xfrm>
          <a:custGeom>
            <a:avLst/>
            <a:gdLst/>
            <a:ahLst/>
            <a:cxnLst/>
            <a:rect l="l" t="t" r="r" b="b"/>
            <a:pathLst>
              <a:path w="4299114" h="4114800">
                <a:moveTo>
                  <a:pt x="0" y="0"/>
                </a:moveTo>
                <a:lnTo>
                  <a:pt x="4299114" y="0"/>
                </a:lnTo>
                <a:lnTo>
                  <a:pt x="42991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 flipV="1">
            <a:off x="12455884" y="-1604240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62195-5E1B-BE8D-F44A-C32A6C35CAE8}"/>
              </a:ext>
            </a:extLst>
          </p:cNvPr>
          <p:cNvSpPr txBox="1"/>
          <p:nvPr/>
        </p:nvSpPr>
        <p:spPr>
          <a:xfrm>
            <a:off x="379998" y="1343781"/>
            <a:ext cx="20500257" cy="8407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endParaRPr lang="en-US" sz="1800" b="1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&lt;!</a:t>
            </a:r>
            <a:r>
              <a:rPr lang="vi-VN" sz="3600" b="1" dirty="0">
                <a:solidFill>
                  <a:srgbClr val="569CD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DOCTYPE</a:t>
            </a: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>
                <a:solidFill>
                  <a:srgbClr val="9CDCFE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3600" b="1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vi-VN" sz="3600" b="1" dirty="0">
                <a:solidFill>
                  <a:srgbClr val="569CD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>
                <a:solidFill>
                  <a:srgbClr val="9CDCFE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lang</a:t>
            </a: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vi-VN" sz="3600" b="1" dirty="0">
                <a:solidFill>
                  <a:srgbClr val="CE9178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"en"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3600" b="1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vi-VN" sz="3600" b="1" dirty="0">
                <a:solidFill>
                  <a:srgbClr val="569CD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3600" b="1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vi-VN" sz="3600" b="1" dirty="0">
                <a:solidFill>
                  <a:srgbClr val="569CD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meta</a:t>
            </a: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>
                <a:solidFill>
                  <a:srgbClr val="9CDCFE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charset</a:t>
            </a: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vi-VN" sz="3600" b="1" dirty="0">
                <a:solidFill>
                  <a:srgbClr val="CE9178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3600" b="1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vi-VN" sz="3600" b="1" dirty="0">
                <a:solidFill>
                  <a:srgbClr val="569CD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meta</a:t>
            </a: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>
                <a:solidFill>
                  <a:srgbClr val="9CDCFE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vi-VN" sz="3600" b="1" dirty="0">
                <a:solidFill>
                  <a:srgbClr val="CE9178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"viewport"</a:t>
            </a: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b="1" dirty="0">
                <a:solidFill>
                  <a:srgbClr val="9CDCFE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vi-VN" sz="3600" b="1" dirty="0">
                <a:solidFill>
                  <a:srgbClr val="CE9178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"width=device-width, initial-scale=1.0"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3600" b="1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vi-VN" sz="3600" b="1" dirty="0">
                <a:solidFill>
                  <a:srgbClr val="569CD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vi-VN" sz="3600" b="1" dirty="0">
                <a:solidFill>
                  <a:srgbClr val="D4D4D4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vi-VN" sz="3600" b="1" dirty="0">
                <a:solidFill>
                  <a:srgbClr val="569CD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3600" b="1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vi-VN" sz="3600" b="1" dirty="0">
                <a:solidFill>
                  <a:srgbClr val="569CD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3600" b="1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vi-VN" sz="3600" b="1" dirty="0">
                <a:solidFill>
                  <a:srgbClr val="569CD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3600" b="1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vi-VN" sz="3600" b="1" dirty="0">
                <a:solidFill>
                  <a:srgbClr val="569CD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3600" b="1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vi-VN" sz="3600" b="1" dirty="0">
                <a:solidFill>
                  <a:srgbClr val="569CD6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vi-VN" sz="3600" b="1" dirty="0">
                <a:solidFill>
                  <a:srgbClr val="80808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3600" b="1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1800" b="1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45213" y="1839209"/>
            <a:ext cx="20282765" cy="6042133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77394" y="2122434"/>
            <a:ext cx="20282765" cy="6042133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F2F1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48800" y="3670423"/>
            <a:ext cx="20282765" cy="6042133"/>
            <a:chOff x="0" y="0"/>
            <a:chExt cx="2046359" cy="609600"/>
          </a:xfrm>
        </p:grpSpPr>
        <p:sp>
          <p:nvSpPr>
            <p:cNvPr id="9" name="Freeform 9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 flipV="1">
            <a:off x="-733327" y="-1407684"/>
            <a:ext cx="6810848" cy="3524614"/>
          </a:xfrm>
          <a:custGeom>
            <a:avLst/>
            <a:gdLst/>
            <a:ahLst/>
            <a:cxnLst/>
            <a:rect l="l" t="t" r="r" b="b"/>
            <a:pathLst>
              <a:path w="6810848" h="3524614">
                <a:moveTo>
                  <a:pt x="6810847" y="3524614"/>
                </a:moveTo>
                <a:lnTo>
                  <a:pt x="0" y="3524614"/>
                </a:lnTo>
                <a:lnTo>
                  <a:pt x="0" y="0"/>
                </a:lnTo>
                <a:lnTo>
                  <a:pt x="6810847" y="0"/>
                </a:lnTo>
                <a:lnTo>
                  <a:pt x="6810847" y="352461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210480" y="8170070"/>
            <a:ext cx="6810848" cy="3524614"/>
          </a:xfrm>
          <a:custGeom>
            <a:avLst/>
            <a:gdLst/>
            <a:ahLst/>
            <a:cxnLst/>
            <a:rect l="l" t="t" r="r" b="b"/>
            <a:pathLst>
              <a:path w="6810848" h="3524614">
                <a:moveTo>
                  <a:pt x="0" y="0"/>
                </a:moveTo>
                <a:lnTo>
                  <a:pt x="6810847" y="0"/>
                </a:lnTo>
                <a:lnTo>
                  <a:pt x="6810847" y="3524614"/>
                </a:lnTo>
                <a:lnTo>
                  <a:pt x="0" y="3524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C214D-AC46-7855-3AEB-E1E6D3565DF8}"/>
              </a:ext>
            </a:extLst>
          </p:cNvPr>
          <p:cNvSpPr txBox="1"/>
          <p:nvPr/>
        </p:nvSpPr>
        <p:spPr>
          <a:xfrm>
            <a:off x="4343400" y="2423015"/>
            <a:ext cx="138036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600" b="1" dirty="0">
                <a:solidFill>
                  <a:schemeClr val="bg1">
                    <a:lumMod val="95000"/>
                  </a:schemeClr>
                </a:solidFill>
                <a:latin typeface="IBM Plex Mono" panose="020B0604020202020204" charset="0"/>
              </a:rPr>
              <a:t>CODE SẢN PHẨM </a:t>
            </a:r>
            <a:endParaRPr lang="en-US" sz="9600" b="1" dirty="0">
              <a:solidFill>
                <a:schemeClr val="bg1">
                  <a:lumMod val="95000"/>
                </a:schemeClr>
              </a:solidFill>
              <a:latin typeface="IBM Plex Mono" panose="020B060402020202020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7350" y="7759780"/>
            <a:ext cx="18701615" cy="6042133"/>
            <a:chOff x="0" y="0"/>
            <a:chExt cx="1886834" cy="609600"/>
          </a:xfrm>
        </p:grpSpPr>
        <p:sp>
          <p:nvSpPr>
            <p:cNvPr id="3" name="Freeform 3"/>
            <p:cNvSpPr/>
            <p:nvPr/>
          </p:nvSpPr>
          <p:spPr>
            <a:xfrm>
              <a:off x="5029" y="0"/>
              <a:ext cx="1876777" cy="609600"/>
            </a:xfrm>
            <a:custGeom>
              <a:avLst/>
              <a:gdLst/>
              <a:ahLst/>
              <a:cxnLst/>
              <a:rect l="l" t="t" r="r" b="b"/>
              <a:pathLst>
                <a:path w="1876777" h="609600">
                  <a:moveTo>
                    <a:pt x="218870" y="0"/>
                  </a:moveTo>
                  <a:lnTo>
                    <a:pt x="1861107" y="0"/>
                  </a:lnTo>
                  <a:cubicBezTo>
                    <a:pt x="1865902" y="0"/>
                    <a:pt x="1870406" y="2305"/>
                    <a:pt x="1873210" y="6196"/>
                  </a:cubicBezTo>
                  <a:cubicBezTo>
                    <a:pt x="1876014" y="10086"/>
                    <a:pt x="1876776" y="15087"/>
                    <a:pt x="1875260" y="19636"/>
                  </a:cubicBezTo>
                  <a:lnTo>
                    <a:pt x="1685151" y="589964"/>
                  </a:lnTo>
                  <a:cubicBezTo>
                    <a:pt x="1681242" y="601690"/>
                    <a:pt x="1670268" y="609600"/>
                    <a:pt x="1657907" y="609600"/>
                  </a:cubicBezTo>
                  <a:lnTo>
                    <a:pt x="15670" y="609600"/>
                  </a:lnTo>
                  <a:cubicBezTo>
                    <a:pt x="10874" y="609600"/>
                    <a:pt x="6371" y="607295"/>
                    <a:pt x="3567" y="603404"/>
                  </a:cubicBezTo>
                  <a:cubicBezTo>
                    <a:pt x="763" y="599514"/>
                    <a:pt x="0" y="594513"/>
                    <a:pt x="1516" y="589964"/>
                  </a:cubicBezTo>
                  <a:lnTo>
                    <a:pt x="191626" y="19636"/>
                  </a:lnTo>
                  <a:cubicBezTo>
                    <a:pt x="195534" y="7910"/>
                    <a:pt x="206509" y="0"/>
                    <a:pt x="218870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68363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503226" y="8913060"/>
            <a:ext cx="8056177" cy="6042133"/>
            <a:chOff x="0" y="0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41624" y="2264928"/>
            <a:ext cx="8056177" cy="6042133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885950" y="-4170661"/>
            <a:ext cx="12132877" cy="6042133"/>
            <a:chOff x="0" y="0"/>
            <a:chExt cx="1224104" cy="609600"/>
          </a:xfrm>
        </p:grpSpPr>
        <p:sp>
          <p:nvSpPr>
            <p:cNvPr id="12" name="Freeform 12"/>
            <p:cNvSpPr/>
            <p:nvPr/>
          </p:nvSpPr>
          <p:spPr>
            <a:xfrm>
              <a:off x="7752" y="0"/>
              <a:ext cx="1208601" cy="609600"/>
            </a:xfrm>
            <a:custGeom>
              <a:avLst/>
              <a:gdLst/>
              <a:ahLst/>
              <a:cxnLst/>
              <a:rect l="l" t="t" r="r" b="b"/>
              <a:pathLst>
                <a:path w="1208601" h="609600">
                  <a:moveTo>
                    <a:pt x="227353" y="0"/>
                  </a:moveTo>
                  <a:lnTo>
                    <a:pt x="1184448" y="0"/>
                  </a:lnTo>
                  <a:cubicBezTo>
                    <a:pt x="1191840" y="0"/>
                    <a:pt x="1198781" y="3553"/>
                    <a:pt x="1203103" y="9550"/>
                  </a:cubicBezTo>
                  <a:cubicBezTo>
                    <a:pt x="1207425" y="15546"/>
                    <a:pt x="1208601" y="23255"/>
                    <a:pt x="1206263" y="30267"/>
                  </a:cubicBezTo>
                  <a:lnTo>
                    <a:pt x="1023242" y="579333"/>
                  </a:lnTo>
                  <a:cubicBezTo>
                    <a:pt x="1017216" y="597408"/>
                    <a:pt x="1000301" y="609600"/>
                    <a:pt x="981248" y="609600"/>
                  </a:cubicBezTo>
                  <a:lnTo>
                    <a:pt x="24153" y="609600"/>
                  </a:lnTo>
                  <a:cubicBezTo>
                    <a:pt x="16761" y="609600"/>
                    <a:pt x="9820" y="606047"/>
                    <a:pt x="5498" y="600050"/>
                  </a:cubicBezTo>
                  <a:cubicBezTo>
                    <a:pt x="1176" y="594054"/>
                    <a:pt x="0" y="586345"/>
                    <a:pt x="2337" y="579333"/>
                  </a:cubicBezTo>
                  <a:lnTo>
                    <a:pt x="185359" y="30267"/>
                  </a:lnTo>
                  <a:cubicBezTo>
                    <a:pt x="191384" y="12192"/>
                    <a:pt x="208300" y="0"/>
                    <a:pt x="227353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28575"/>
              <a:ext cx="102090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flipV="1">
            <a:off x="11919238" y="7740269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3785616"/>
                </a:moveTo>
                <a:lnTo>
                  <a:pt x="7315200" y="3785616"/>
                </a:lnTo>
                <a:lnTo>
                  <a:pt x="7315200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15"/>
          <p:cNvSpPr/>
          <p:nvPr/>
        </p:nvSpPr>
        <p:spPr>
          <a:xfrm flipV="1">
            <a:off x="5317258" y="8571426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3785616"/>
                </a:moveTo>
                <a:lnTo>
                  <a:pt x="7315200" y="3785616"/>
                </a:lnTo>
                <a:lnTo>
                  <a:pt x="7315200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29351" y="2181455"/>
            <a:ext cx="11541207" cy="248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79"/>
              </a:lnSpc>
            </a:pPr>
            <a:r>
              <a:rPr lang="vi-VN" sz="8800" spc="36" dirty="0">
                <a:latin typeface="IBM Plex Mono" panose="020B0604020202020204" charset="0"/>
                <a:cs typeface="Times New Roman" panose="02020603050405020304" pitchFamily="18" charset="0"/>
              </a:rPr>
              <a:t>Kết quả và Thực nghiệm</a:t>
            </a:r>
            <a:endParaRPr lang="en-US" sz="8799" dirty="0">
              <a:latin typeface="IBM Plex Mon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3368867" y="7366324"/>
            <a:ext cx="4299114" cy="4114800"/>
          </a:xfrm>
          <a:custGeom>
            <a:avLst/>
            <a:gdLst/>
            <a:ahLst/>
            <a:cxnLst/>
            <a:rect l="l" t="t" r="r" b="b"/>
            <a:pathLst>
              <a:path w="4299114" h="4114800">
                <a:moveTo>
                  <a:pt x="0" y="0"/>
                </a:moveTo>
                <a:lnTo>
                  <a:pt x="4299114" y="0"/>
                </a:lnTo>
                <a:lnTo>
                  <a:pt x="42991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21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1CE914-4960-235D-4D71-69ADAE500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2988" y="1949292"/>
            <a:ext cx="6667791" cy="6673403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24" name="TextBox 19">
            <a:extLst>
              <a:ext uri="{FF2B5EF4-FFF2-40B4-BE49-F238E27FC236}">
                <a16:creationId xmlns:a16="http://schemas.microsoft.com/office/drawing/2014/main" id="{CA7F37A1-D77A-B3F7-1ED1-4ED3B96F86F8}"/>
              </a:ext>
            </a:extLst>
          </p:cNvPr>
          <p:cNvSpPr txBox="1"/>
          <p:nvPr/>
        </p:nvSpPr>
        <p:spPr>
          <a:xfrm>
            <a:off x="1213848" y="5089808"/>
            <a:ext cx="13187952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ts val="3919"/>
              </a:lnSpc>
              <a:buAutoNum type="arabicPeriod"/>
            </a:pPr>
            <a:r>
              <a:rPr lang="en-US" sz="4400" spc="36" dirty="0">
                <a:solidFill>
                  <a:srgbClr val="365B6D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Kết quả đạt được sau nghiên cứu.</a:t>
            </a:r>
            <a:endParaRPr lang="vi-VN" sz="4400" spc="36" dirty="0">
              <a:solidFill>
                <a:srgbClr val="365B6D"/>
              </a:solidFill>
              <a:latin typeface="IBM Plex Mono" panose="020B0604020202020204" charset="0"/>
              <a:cs typeface="Times New Roman" panose="02020603050405020304" pitchFamily="18" charset="0"/>
            </a:endParaRPr>
          </a:p>
          <a:p>
            <a:pPr algn="just">
              <a:lnSpc>
                <a:spcPts val="3919"/>
              </a:lnSpc>
            </a:pPr>
            <a:endParaRPr lang="en-US" sz="4400" spc="36" dirty="0">
              <a:solidFill>
                <a:srgbClr val="365B6D"/>
              </a:solidFill>
              <a:latin typeface="IBM Plex Mono" panose="020B0604020202020204" charset="0"/>
              <a:cs typeface="Times New Roman" panose="02020603050405020304" pitchFamily="18" charset="0"/>
            </a:endParaRPr>
          </a:p>
          <a:p>
            <a:pPr algn="just">
              <a:lnSpc>
                <a:spcPts val="3919"/>
              </a:lnSpc>
            </a:pPr>
            <a:r>
              <a:rPr lang="en-US" sz="4400" spc="36" dirty="0" smtClean="0">
                <a:solidFill>
                  <a:srgbClr val="365B6D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2.Hướng </a:t>
            </a:r>
            <a:r>
              <a:rPr lang="en-US" sz="4400" spc="36" dirty="0">
                <a:solidFill>
                  <a:srgbClr val="365B6D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phát triển </a:t>
            </a: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7874" y="2950460"/>
            <a:ext cx="24500049" cy="7298440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3839" y="0"/>
              <a:ext cx="2038682" cy="609600"/>
            </a:xfrm>
            <a:custGeom>
              <a:avLst/>
              <a:gdLst/>
              <a:ahLst/>
              <a:cxnLst/>
              <a:rect l="l" t="t" r="r" b="b"/>
              <a:pathLst>
                <a:path w="2038682" h="609600">
                  <a:moveTo>
                    <a:pt x="215161" y="0"/>
                  </a:moveTo>
                  <a:lnTo>
                    <a:pt x="2026720" y="0"/>
                  </a:lnTo>
                  <a:cubicBezTo>
                    <a:pt x="2030381" y="0"/>
                    <a:pt x="2033818" y="1760"/>
                    <a:pt x="2035959" y="4729"/>
                  </a:cubicBezTo>
                  <a:cubicBezTo>
                    <a:pt x="2038099" y="7699"/>
                    <a:pt x="2038681" y="11516"/>
                    <a:pt x="2037524" y="14989"/>
                  </a:cubicBezTo>
                  <a:lnTo>
                    <a:pt x="1844317" y="594611"/>
                  </a:lnTo>
                  <a:cubicBezTo>
                    <a:pt x="1841333" y="603562"/>
                    <a:pt x="1832956" y="609600"/>
                    <a:pt x="1823520" y="609600"/>
                  </a:cubicBezTo>
                  <a:lnTo>
                    <a:pt x="11961" y="609600"/>
                  </a:lnTo>
                  <a:cubicBezTo>
                    <a:pt x="8300" y="609600"/>
                    <a:pt x="4863" y="607840"/>
                    <a:pt x="2722" y="604871"/>
                  </a:cubicBezTo>
                  <a:cubicBezTo>
                    <a:pt x="582" y="601901"/>
                    <a:pt x="0" y="598084"/>
                    <a:pt x="1157" y="594611"/>
                  </a:cubicBezTo>
                  <a:lnTo>
                    <a:pt x="194365" y="14989"/>
                  </a:lnTo>
                  <a:cubicBezTo>
                    <a:pt x="197348" y="6038"/>
                    <a:pt x="205725" y="0"/>
                    <a:pt x="215161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072159" y="2122434"/>
            <a:ext cx="20282765" cy="6042133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08957" y="2331667"/>
            <a:ext cx="20282765" cy="6042133"/>
            <a:chOff x="0" y="0"/>
            <a:chExt cx="2046359" cy="609600"/>
          </a:xfrm>
        </p:grpSpPr>
        <p:sp>
          <p:nvSpPr>
            <p:cNvPr id="9" name="Freeform 9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 flipV="1">
            <a:off x="1111437" y="-1663182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7315200" y="3785616"/>
                </a:moveTo>
                <a:lnTo>
                  <a:pt x="0" y="37856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856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861363" y="8164566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16751346" y="-684951"/>
            <a:ext cx="20282765" cy="6042133"/>
            <a:chOff x="0" y="0"/>
            <a:chExt cx="2046359" cy="609600"/>
          </a:xfrm>
        </p:grpSpPr>
        <p:sp>
          <p:nvSpPr>
            <p:cNvPr id="14" name="Freeform 14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615903" y="4979035"/>
            <a:ext cx="20282765" cy="6042133"/>
            <a:chOff x="0" y="0"/>
            <a:chExt cx="2046359" cy="609600"/>
          </a:xfrm>
        </p:grpSpPr>
        <p:sp>
          <p:nvSpPr>
            <p:cNvPr id="17" name="Freeform 17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36951" y="1123317"/>
            <a:ext cx="17500672" cy="194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800"/>
              </a:lnSpc>
              <a:spcBef>
                <a:spcPct val="0"/>
              </a:spcBef>
            </a:pPr>
            <a:r>
              <a:rPr lang="en-US" sz="10000" dirty="0">
                <a:solidFill>
                  <a:srgbClr val="0F3849"/>
                </a:solidFill>
                <a:latin typeface="IBM Plex Mono" panose="020B0604020202020204" charset="0"/>
              </a:rPr>
              <a:t>Tài liệu tham khảo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039106" y="1617341"/>
            <a:ext cx="11388388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spc="51">
                <a:solidFill>
                  <a:srgbClr val="F2F1EC"/>
                </a:solidFill>
                <a:latin typeface="IBM Plex Mono Bold"/>
              </a:rPr>
              <a:t>Phone:</a:t>
            </a:r>
          </a:p>
        </p:txBody>
      </p:sp>
      <p:sp>
        <p:nvSpPr>
          <p:cNvPr id="21" name="Freeform 21"/>
          <p:cNvSpPr/>
          <p:nvPr/>
        </p:nvSpPr>
        <p:spPr>
          <a:xfrm flipH="1" flipV="1">
            <a:off x="-733327" y="-1407684"/>
            <a:ext cx="6810848" cy="3524614"/>
          </a:xfrm>
          <a:custGeom>
            <a:avLst/>
            <a:gdLst/>
            <a:ahLst/>
            <a:cxnLst/>
            <a:rect l="l" t="t" r="r" b="b"/>
            <a:pathLst>
              <a:path w="6810848" h="3524614">
                <a:moveTo>
                  <a:pt x="6810847" y="3524614"/>
                </a:moveTo>
                <a:lnTo>
                  <a:pt x="0" y="3524614"/>
                </a:lnTo>
                <a:lnTo>
                  <a:pt x="0" y="0"/>
                </a:lnTo>
                <a:lnTo>
                  <a:pt x="6810847" y="0"/>
                </a:lnTo>
                <a:lnTo>
                  <a:pt x="6810847" y="352461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2210480" y="8170070"/>
            <a:ext cx="6810848" cy="3524614"/>
          </a:xfrm>
          <a:custGeom>
            <a:avLst/>
            <a:gdLst/>
            <a:ahLst/>
            <a:cxnLst/>
            <a:rect l="l" t="t" r="r" b="b"/>
            <a:pathLst>
              <a:path w="6810848" h="3524614">
                <a:moveTo>
                  <a:pt x="0" y="0"/>
                </a:moveTo>
                <a:lnTo>
                  <a:pt x="6810847" y="0"/>
                </a:lnTo>
                <a:lnTo>
                  <a:pt x="6810847" y="3524614"/>
                </a:lnTo>
                <a:lnTo>
                  <a:pt x="0" y="35246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3A26AC-EE66-7896-D587-259FBFBE4B40}"/>
              </a:ext>
            </a:extLst>
          </p:cNvPr>
          <p:cNvSpPr txBox="1"/>
          <p:nvPr/>
        </p:nvSpPr>
        <p:spPr>
          <a:xfrm>
            <a:off x="2831425" y="3848100"/>
            <a:ext cx="12124052" cy="614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vi-VN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Tự học lập trình: https://tuhoclaptrinh.edu.vn/html-css-javascript-la-gi-806.html.</a:t>
            </a:r>
            <a:endParaRPr lang="en-US" sz="320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vi-VN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Đề thi thử bằng lái xe A1 200 câu: </a:t>
            </a:r>
            <a:r>
              <a:rPr lang="vi-VN" sz="3200" u="sng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https://hoclaixemoto.com/thi-bang-lai-xe-may-a1-online/</a:t>
            </a:r>
            <a:r>
              <a:rPr lang="vi-VN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320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vi-VN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Levering, Ryan, and Michal Cutler. "The portrait of a common HTML web page." </a:t>
            </a:r>
            <a:r>
              <a:rPr lang="vi-VN" sz="3200" i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Proceedings of the 2006 ACM symposium on Document engineering</a:t>
            </a:r>
            <a:r>
              <a:rPr lang="vi-VN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2006.</a:t>
            </a:r>
            <a:endParaRPr lang="en-US" sz="320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vi-VN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Duckett, Jon. </a:t>
            </a:r>
            <a:r>
              <a:rPr lang="vi-VN" sz="3200" i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Beginning html, xhtml, css, and javascript</a:t>
            </a:r>
            <a:r>
              <a:rPr lang="vi-VN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John Wiley &amp; Sons, 2011.</a:t>
            </a:r>
            <a:endParaRPr lang="en-US" sz="320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76935" y="-2867133"/>
            <a:ext cx="20282765" cy="6042133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6216950"/>
            <a:ext cx="20282765" cy="6042133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8706744" y="1869967"/>
            <a:ext cx="20282765" cy="6042133"/>
            <a:chOff x="0" y="0"/>
            <a:chExt cx="2046359" cy="609600"/>
          </a:xfrm>
        </p:grpSpPr>
        <p:sp>
          <p:nvSpPr>
            <p:cNvPr id="9" name="Freeform 9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365B6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37011" y="5457717"/>
            <a:ext cx="20282765" cy="6042133"/>
            <a:chOff x="0" y="0"/>
            <a:chExt cx="2046359" cy="609600"/>
          </a:xfrm>
        </p:grpSpPr>
        <p:sp>
          <p:nvSpPr>
            <p:cNvPr id="12" name="Freeform 12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365B6D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H="1" flipV="1">
            <a:off x="-1698539" y="-1348965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7315200" y="3785616"/>
                </a:moveTo>
                <a:lnTo>
                  <a:pt x="0" y="37856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093247" y="2817051"/>
            <a:ext cx="9639300" cy="487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8248"/>
              </a:lnSpc>
            </a:pPr>
            <a:r>
              <a:rPr lang="en-US" sz="21724" u="none">
                <a:solidFill>
                  <a:srgbClr val="69BBA1"/>
                </a:solidFill>
                <a:latin typeface="Barlow SemiCondensed Semi-Bold"/>
              </a:rPr>
              <a:t>Thank You</a:t>
            </a:r>
          </a:p>
        </p:txBody>
      </p:sp>
      <p:sp>
        <p:nvSpPr>
          <p:cNvPr id="16" name="Freeform 16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158371" y="6387409"/>
            <a:ext cx="2091375" cy="2091375"/>
          </a:xfrm>
          <a:custGeom>
            <a:avLst/>
            <a:gdLst/>
            <a:ahLst/>
            <a:cxnLst/>
            <a:rect l="l" t="t" r="r" b="b"/>
            <a:pathLst>
              <a:path w="2091375" h="2091375">
                <a:moveTo>
                  <a:pt x="0" y="0"/>
                </a:moveTo>
                <a:lnTo>
                  <a:pt x="2091375" y="0"/>
                </a:lnTo>
                <a:lnTo>
                  <a:pt x="2091375" y="2091375"/>
                </a:lnTo>
                <a:lnTo>
                  <a:pt x="0" y="2091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1172551" y="8616950"/>
            <a:ext cx="5892556" cy="167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999" spc="51">
                <a:solidFill>
                  <a:srgbClr val="F7F7F7"/>
                </a:solidFill>
                <a:latin typeface="IBM Plex Mono"/>
                <a:hlinkClick r:id="rId7" tooltip="https://en.ctuet.edu.vn/"/>
              </a:rPr>
              <a:t>Can Tho University of Technology</a:t>
            </a:r>
          </a:p>
          <a:p>
            <a:pPr marL="0" lvl="0" indent="0" algn="just">
              <a:lnSpc>
                <a:spcPts val="4399"/>
              </a:lnSpc>
              <a:spcBef>
                <a:spcPct val="0"/>
              </a:spcBef>
            </a:pPr>
            <a:endParaRPr lang="en-US" sz="3999" spc="51">
              <a:solidFill>
                <a:srgbClr val="F7F7F7"/>
              </a:solidFill>
              <a:latin typeface="IBM Plex Mono"/>
              <a:hlinkClick r:id="rId7" tooltip="https://en.ctuet.edu.vn/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3084" y="6948304"/>
            <a:ext cx="20282765" cy="6042133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140682" y="1767262"/>
            <a:ext cx="20282765" cy="6042133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5681" y="2308723"/>
            <a:ext cx="7270662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69"/>
              </a:lnSpc>
            </a:pPr>
            <a:r>
              <a:rPr lang="en-US" sz="6923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Thành</a:t>
            </a:r>
            <a:r>
              <a:rPr lang="vi-VN" sz="6923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923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-2612939" y="-445854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7315200" y="3785616"/>
                </a:moveTo>
                <a:lnTo>
                  <a:pt x="0" y="37856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856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043395" y="8798031"/>
            <a:ext cx="4660955" cy="920539"/>
          </a:xfrm>
          <a:custGeom>
            <a:avLst/>
            <a:gdLst/>
            <a:ahLst/>
            <a:cxnLst/>
            <a:rect l="l" t="t" r="r" b="b"/>
            <a:pathLst>
              <a:path w="4660955" h="920539">
                <a:moveTo>
                  <a:pt x="0" y="0"/>
                </a:moveTo>
                <a:lnTo>
                  <a:pt x="4660955" y="0"/>
                </a:lnTo>
                <a:lnTo>
                  <a:pt x="4660955" y="920538"/>
                </a:lnTo>
                <a:lnTo>
                  <a:pt x="0" y="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2255681" y="3377862"/>
            <a:ext cx="6492240" cy="0"/>
          </a:xfrm>
          <a:prstGeom prst="line">
            <a:avLst/>
          </a:prstGeom>
          <a:ln w="76200" cap="flat">
            <a:solidFill>
              <a:srgbClr val="F7F7F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63658" y="4311211"/>
            <a:ext cx="7798853" cy="47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73"/>
              </a:lnSpc>
            </a:pPr>
            <a:r>
              <a:rPr lang="vi-VN" sz="2838" spc="36" dirty="0">
                <a:solidFill>
                  <a:srgbClr val="FFFFFF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Lê Chí Cường 2100370</a:t>
            </a:r>
            <a:endParaRPr lang="en-US" sz="2838" spc="36" dirty="0">
              <a:solidFill>
                <a:srgbClr val="FFFFFF"/>
              </a:solidFill>
              <a:latin typeface="IBM Plex Mon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63658" y="5186809"/>
            <a:ext cx="7798853" cy="47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973"/>
              </a:lnSpc>
            </a:pPr>
            <a:r>
              <a:rPr lang="vi-VN" sz="2838" spc="36" dirty="0">
                <a:solidFill>
                  <a:srgbClr val="FFFFFF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Dương Quốc Đông 2100424</a:t>
            </a:r>
            <a:endParaRPr lang="en-US" sz="2838" spc="36" dirty="0">
              <a:solidFill>
                <a:srgbClr val="FFFFFF"/>
              </a:solidFill>
              <a:latin typeface="IBM Plex Mon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4279" y="-25659"/>
            <a:ext cx="2513942" cy="2513942"/>
          </a:xfrm>
          <a:custGeom>
            <a:avLst/>
            <a:gdLst/>
            <a:ahLst/>
            <a:cxnLst/>
            <a:rect l="l" t="t" r="r" b="b"/>
            <a:pathLst>
              <a:path w="2513942" h="2513942">
                <a:moveTo>
                  <a:pt x="0" y="0"/>
                </a:moveTo>
                <a:lnTo>
                  <a:pt x="2513942" y="0"/>
                </a:lnTo>
                <a:lnTo>
                  <a:pt x="2513942" y="2513943"/>
                </a:lnTo>
                <a:lnTo>
                  <a:pt x="0" y="2513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0" descr="Html Logo PNG Transparent Images Free Download | Vector Files | Pngtree">
            <a:extLst>
              <a:ext uri="{FF2B5EF4-FFF2-40B4-BE49-F238E27FC236}">
                <a16:creationId xmlns:a16="http://schemas.microsoft.com/office/drawing/2014/main" id="{DA9F7BEF-7E61-8914-A1E4-3D67000D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685" y="1797071"/>
            <a:ext cx="7247116" cy="724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22552" y="2312090"/>
            <a:ext cx="4042897" cy="6042373"/>
          </a:xfrm>
          <a:custGeom>
            <a:avLst/>
            <a:gdLst/>
            <a:ahLst/>
            <a:cxnLst/>
            <a:rect l="l" t="t" r="r" b="b"/>
            <a:pathLst>
              <a:path w="4042897" h="6042373">
                <a:moveTo>
                  <a:pt x="0" y="0"/>
                </a:moveTo>
                <a:lnTo>
                  <a:pt x="4042896" y="0"/>
                </a:lnTo>
                <a:lnTo>
                  <a:pt x="4042896" y="6042372"/>
                </a:lnTo>
                <a:lnTo>
                  <a:pt x="0" y="60423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88423" y="2588205"/>
            <a:ext cx="14111154" cy="248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79"/>
              </a:lnSpc>
              <a:spcBef>
                <a:spcPct val="0"/>
              </a:spcBef>
            </a:pPr>
            <a:r>
              <a:rPr lang="en-US" sz="8799" dirty="0">
                <a:solidFill>
                  <a:schemeClr val="bg1"/>
                </a:solidFill>
                <a:latin typeface="IBM Plex Mono" panose="020B0604020202020204" charset="0"/>
              </a:rPr>
              <a:t>Mời cô và các bạn đặt câu hỏi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-733327" y="-1407684"/>
            <a:ext cx="6810848" cy="3524614"/>
          </a:xfrm>
          <a:custGeom>
            <a:avLst/>
            <a:gdLst/>
            <a:ahLst/>
            <a:cxnLst/>
            <a:rect l="l" t="t" r="r" b="b"/>
            <a:pathLst>
              <a:path w="6810848" h="3524614">
                <a:moveTo>
                  <a:pt x="6810847" y="3524614"/>
                </a:moveTo>
                <a:lnTo>
                  <a:pt x="0" y="3524614"/>
                </a:lnTo>
                <a:lnTo>
                  <a:pt x="0" y="0"/>
                </a:lnTo>
                <a:lnTo>
                  <a:pt x="6810847" y="0"/>
                </a:lnTo>
                <a:lnTo>
                  <a:pt x="6810847" y="352461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10480" y="8170070"/>
            <a:ext cx="6810848" cy="3524614"/>
          </a:xfrm>
          <a:custGeom>
            <a:avLst/>
            <a:gdLst/>
            <a:ahLst/>
            <a:cxnLst/>
            <a:rect l="l" t="t" r="r" b="b"/>
            <a:pathLst>
              <a:path w="6810848" h="3524614">
                <a:moveTo>
                  <a:pt x="0" y="0"/>
                </a:moveTo>
                <a:lnTo>
                  <a:pt x="6810847" y="0"/>
                </a:lnTo>
                <a:lnTo>
                  <a:pt x="6810847" y="3524614"/>
                </a:lnTo>
                <a:lnTo>
                  <a:pt x="0" y="3524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63084" y="6948304"/>
            <a:ext cx="20282765" cy="6042133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9112683" y="1562100"/>
            <a:ext cx="20282765" cy="6042133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13689" y="2202336"/>
            <a:ext cx="6121975" cy="1043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4"/>
              </a:lnSpc>
            </a:pPr>
            <a:r>
              <a:rPr lang="en-US" sz="7547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9" name="Freeform 9"/>
          <p:cNvSpPr/>
          <p:nvPr/>
        </p:nvSpPr>
        <p:spPr>
          <a:xfrm flipH="1" flipV="1">
            <a:off x="-2628900" y="-756129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7315200" y="3785616"/>
                </a:moveTo>
                <a:lnTo>
                  <a:pt x="0" y="37856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043395" y="8798031"/>
            <a:ext cx="4660955" cy="920539"/>
          </a:xfrm>
          <a:custGeom>
            <a:avLst/>
            <a:gdLst/>
            <a:ahLst/>
            <a:cxnLst/>
            <a:rect l="l" t="t" r="r" b="b"/>
            <a:pathLst>
              <a:path w="4660955" h="920539">
                <a:moveTo>
                  <a:pt x="0" y="0"/>
                </a:moveTo>
                <a:lnTo>
                  <a:pt x="4660955" y="0"/>
                </a:lnTo>
                <a:lnTo>
                  <a:pt x="4660955" y="920538"/>
                </a:lnTo>
                <a:lnTo>
                  <a:pt x="0" y="920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028700" y="3246182"/>
            <a:ext cx="6492240" cy="0"/>
          </a:xfrm>
          <a:prstGeom prst="line">
            <a:avLst/>
          </a:prstGeom>
          <a:ln w="76200" cap="flat">
            <a:solidFill>
              <a:srgbClr val="F7F7F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3689" y="3504258"/>
            <a:ext cx="8605304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919"/>
              </a:lnSpc>
              <a:buFont typeface="Wingdings" panose="05000000000000000000" pitchFamily="2" charset="2"/>
              <a:buChar char="§"/>
            </a:pPr>
            <a:r>
              <a:rPr lang="en-US" sz="3400" spc="36" dirty="0" smtClean="0">
                <a:solidFill>
                  <a:srgbClr val="FFFFFF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 Lý do chọn đề </a:t>
            </a:r>
          </a:p>
          <a:p>
            <a:pPr marL="457200" indent="-457200" algn="just">
              <a:lnSpc>
                <a:spcPts val="3919"/>
              </a:lnSpc>
              <a:buFont typeface="Wingdings" panose="05000000000000000000" pitchFamily="2" charset="2"/>
              <a:buChar char="§"/>
            </a:pPr>
            <a:r>
              <a:rPr lang="en-US" sz="3400" spc="36" dirty="0" smtClean="0">
                <a:solidFill>
                  <a:srgbClr val="FFFFFF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 Cơ </a:t>
            </a:r>
            <a:r>
              <a:rPr lang="en-US" sz="3400" spc="36" dirty="0">
                <a:solidFill>
                  <a:srgbClr val="FFFFFF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sở lý thuyết </a:t>
            </a:r>
            <a:endParaRPr lang="vi-VN" sz="3400" spc="36" dirty="0">
              <a:solidFill>
                <a:srgbClr val="FFFFFF"/>
              </a:solidFill>
              <a:latin typeface="IBM Plex Mono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919"/>
              </a:lnSpc>
              <a:buFont typeface="Wingdings" panose="05000000000000000000" pitchFamily="2" charset="2"/>
              <a:buChar char="§"/>
            </a:pPr>
            <a:r>
              <a:rPr lang="vi-VN" sz="3400" spc="36" dirty="0" smtClean="0">
                <a:solidFill>
                  <a:srgbClr val="FFFFFF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 Thiết </a:t>
            </a:r>
            <a:r>
              <a:rPr lang="vi-VN" sz="3400" spc="36" dirty="0">
                <a:solidFill>
                  <a:srgbClr val="FFFFFF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kế và Cài đặt</a:t>
            </a:r>
            <a:endParaRPr lang="en-US" sz="3400" spc="36" dirty="0">
              <a:solidFill>
                <a:srgbClr val="FFFFFF"/>
              </a:solidFill>
              <a:latin typeface="IBM Plex Mono" panose="020B060402020202020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ts val="3919"/>
              </a:lnSpc>
              <a:buFont typeface="Wingdings" panose="05000000000000000000" pitchFamily="2" charset="2"/>
              <a:buChar char="§"/>
            </a:pPr>
            <a:r>
              <a:rPr lang="vi-VN" sz="3400" spc="36" dirty="0" smtClean="0">
                <a:solidFill>
                  <a:srgbClr val="FFFFFF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 Kết </a:t>
            </a:r>
            <a:r>
              <a:rPr lang="vi-VN" sz="3400" spc="36" dirty="0">
                <a:solidFill>
                  <a:srgbClr val="FFFFFF"/>
                </a:solidFill>
                <a:latin typeface="IBM Plex Mono" panose="020B0604020202020204" charset="0"/>
                <a:cs typeface="Times New Roman" panose="02020603050405020304" pitchFamily="18" charset="0"/>
              </a:rPr>
              <a:t>quả và Thực nghiệm</a:t>
            </a:r>
            <a:endParaRPr lang="en-US" sz="3400" spc="36" dirty="0">
              <a:solidFill>
                <a:srgbClr val="FFFFFF"/>
              </a:solidFill>
              <a:latin typeface="IBM Plex Mon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84279" y="-25659"/>
            <a:ext cx="2513942" cy="2513942"/>
          </a:xfrm>
          <a:custGeom>
            <a:avLst/>
            <a:gdLst/>
            <a:ahLst/>
            <a:cxnLst/>
            <a:rect l="l" t="t" r="r" b="b"/>
            <a:pathLst>
              <a:path w="2513942" h="2513942">
                <a:moveTo>
                  <a:pt x="0" y="0"/>
                </a:moveTo>
                <a:lnTo>
                  <a:pt x="2513942" y="0"/>
                </a:lnTo>
                <a:lnTo>
                  <a:pt x="2513942" y="2513943"/>
                </a:lnTo>
                <a:lnTo>
                  <a:pt x="0" y="25139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0" descr="Html Logo PNG Transparent Images Free Download | Vector Files | Pngtree">
            <a:extLst>
              <a:ext uri="{FF2B5EF4-FFF2-40B4-BE49-F238E27FC236}">
                <a16:creationId xmlns:a16="http://schemas.microsoft.com/office/drawing/2014/main" id="{7B48E921-549C-F662-0383-169DD6626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14" y="2724259"/>
            <a:ext cx="7247116" cy="724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76893" y="8949865"/>
            <a:ext cx="20282765" cy="6042133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8662" y="2278773"/>
            <a:ext cx="20282765" cy="6042133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15250" y="7710046"/>
            <a:ext cx="8056177" cy="6042133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flipH="1" flipV="1">
            <a:off x="-1442993" y="0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7315200" y="3785616"/>
                </a:moveTo>
                <a:lnTo>
                  <a:pt x="0" y="37856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7190159" y="2556399"/>
            <a:ext cx="10807227" cy="4444101"/>
            <a:chOff x="-572718" y="66675"/>
            <a:chExt cx="14409637" cy="5925464"/>
          </a:xfrm>
        </p:grpSpPr>
        <p:sp>
          <p:nvSpPr>
            <p:cNvPr id="13" name="TextBox 13"/>
            <p:cNvSpPr txBox="1"/>
            <p:nvPr/>
          </p:nvSpPr>
          <p:spPr>
            <a:xfrm>
              <a:off x="-572718" y="2018831"/>
              <a:ext cx="14409637" cy="39733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vi-VN" sz="2400" dirty="0" smtClean="0">
                  <a:solidFill>
                    <a:schemeClr val="bg1"/>
                  </a:solidFill>
                  <a:latin typeface="IBM Plex Mono" panose="020B0604020202020204" charset="0"/>
                </a:rPr>
                <a:t>Ứng </a:t>
              </a:r>
              <a:r>
                <a:rPr lang="vi-VN" sz="2400" dirty="0">
                  <a:solidFill>
                    <a:schemeClr val="bg1"/>
                  </a:solidFill>
                  <a:latin typeface="IBM Plex Mono" panose="020B0604020202020204" charset="0"/>
                </a:rPr>
                <a:t>dụng công nghệ thông tin vào thực tiễn đời sống xã hội giảm thiểu được sức lao động của con người, tăng hiệu quả học tập của con người</a:t>
              </a:r>
              <a:r>
                <a:rPr lang="vi-VN" sz="2400" dirty="0" smtClean="0">
                  <a:solidFill>
                    <a:schemeClr val="bg1"/>
                  </a:solidFill>
                  <a:latin typeface="IBM Plex Mono" panose="020B0604020202020204" charset="0"/>
                </a:rPr>
                <a:t>.</a:t>
              </a:r>
            </a:p>
            <a:p>
              <a:pPr algn="just">
                <a:lnSpc>
                  <a:spcPts val="3919"/>
                </a:lnSpc>
              </a:pPr>
              <a:endParaRPr lang="vi-VN" sz="2400" dirty="0">
                <a:solidFill>
                  <a:schemeClr val="bg1"/>
                </a:solidFill>
                <a:latin typeface="IBM Plex Mono" panose="020B0604020202020204" charset="0"/>
              </a:endParaRPr>
            </a:p>
            <a:p>
              <a:pPr algn="just">
                <a:lnSpc>
                  <a:spcPts val="3919"/>
                </a:lnSpc>
              </a:pPr>
              <a:r>
                <a:rPr lang="vi-VN" sz="2400" dirty="0" smtClean="0">
                  <a:solidFill>
                    <a:schemeClr val="bg1"/>
                  </a:solidFill>
                  <a:latin typeface="IBM Plex Mono" panose="020B0604020202020204" charset="0"/>
                </a:rPr>
                <a:t>Chúng </a:t>
              </a:r>
              <a:r>
                <a:rPr lang="vi-VN" sz="2400" dirty="0">
                  <a:solidFill>
                    <a:schemeClr val="bg1"/>
                  </a:solidFill>
                  <a:latin typeface="IBM Plex Mono" panose="020B0604020202020204" charset="0"/>
                </a:rPr>
                <a:t>em sẽ phân tích và thiết kế cho bài luyện thi trắc nghiệm đồng thời đưa ra cài đặt hệ thống.</a:t>
              </a:r>
              <a:r>
                <a:rPr lang="en-US" sz="3200" spc="36" dirty="0" smtClean="0">
                  <a:solidFill>
                    <a:schemeClr val="bg1"/>
                  </a:solidFill>
                  <a:latin typeface="IBM Plex Mono" panose="020B0604020202020204" charset="0"/>
                  <a:cs typeface="Times New Roman" panose="02020603050405020304" pitchFamily="18" charset="0"/>
                </a:rPr>
                <a:t> </a:t>
              </a:r>
              <a:endParaRPr lang="en-US" sz="3200" spc="36" dirty="0">
                <a:solidFill>
                  <a:schemeClr val="bg1"/>
                </a:solidFill>
                <a:latin typeface="IBM Plex Mono" panose="020B060402020202020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675"/>
              <a:ext cx="8609877" cy="1365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754"/>
                </a:lnSpc>
                <a:spcBef>
                  <a:spcPct val="0"/>
                </a:spcBef>
              </a:pPr>
              <a:r>
                <a:rPr lang="en-US" sz="7049" dirty="0" smtClean="0">
                  <a:solidFill>
                    <a:srgbClr val="F7F7F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Lý do chọn đề tài</a:t>
              </a:r>
              <a:endParaRPr lang="en-US" sz="7049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1718181"/>
              <a:ext cx="8656320" cy="0"/>
            </a:xfrm>
            <a:prstGeom prst="line">
              <a:avLst/>
            </a:prstGeom>
            <a:ln w="101600" cap="flat">
              <a:solidFill>
                <a:srgbClr val="F7F7F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5084987" y="7976274"/>
            <a:ext cx="3946215" cy="3777031"/>
          </a:xfrm>
          <a:custGeom>
            <a:avLst/>
            <a:gdLst/>
            <a:ahLst/>
            <a:cxnLst/>
            <a:rect l="l" t="t" r="r" b="b"/>
            <a:pathLst>
              <a:path w="3946215" h="3777031">
                <a:moveTo>
                  <a:pt x="0" y="0"/>
                </a:moveTo>
                <a:lnTo>
                  <a:pt x="3946215" y="0"/>
                </a:lnTo>
                <a:lnTo>
                  <a:pt x="3946215" y="3777031"/>
                </a:lnTo>
                <a:lnTo>
                  <a:pt x="0" y="3777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84279" y="-25659"/>
            <a:ext cx="2513942" cy="2513942"/>
          </a:xfrm>
          <a:custGeom>
            <a:avLst/>
            <a:gdLst/>
            <a:ahLst/>
            <a:cxnLst/>
            <a:rect l="l" t="t" r="r" b="b"/>
            <a:pathLst>
              <a:path w="2513942" h="2513942">
                <a:moveTo>
                  <a:pt x="0" y="0"/>
                </a:moveTo>
                <a:lnTo>
                  <a:pt x="2513942" y="0"/>
                </a:lnTo>
                <a:lnTo>
                  <a:pt x="2513942" y="2513943"/>
                </a:lnTo>
                <a:lnTo>
                  <a:pt x="0" y="2513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10" descr="Html Logo PNG Transparent Images Free Download | Vector Files | Pngtree">
            <a:extLst>
              <a:ext uri="{FF2B5EF4-FFF2-40B4-BE49-F238E27FC236}">
                <a16:creationId xmlns:a16="http://schemas.microsoft.com/office/drawing/2014/main" id="{397E5EAD-83ED-EC95-201B-C952F8138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82" y="2026018"/>
            <a:ext cx="6670652" cy="667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51856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76893" y="8949865"/>
            <a:ext cx="20282765" cy="6042133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8662" y="2278773"/>
            <a:ext cx="20282765" cy="6042133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15250" y="7710046"/>
            <a:ext cx="8056177" cy="6042133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flipH="1" flipV="1">
            <a:off x="-1442993" y="0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7315200" y="3785616"/>
                </a:moveTo>
                <a:lnTo>
                  <a:pt x="0" y="37856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7480773" y="2556399"/>
            <a:ext cx="10338280" cy="6000648"/>
            <a:chOff x="-185233" y="66675"/>
            <a:chExt cx="13784374" cy="8000862"/>
          </a:xfrm>
        </p:grpSpPr>
        <p:sp>
          <p:nvSpPr>
            <p:cNvPr id="13" name="TextBox 13"/>
            <p:cNvSpPr txBox="1"/>
            <p:nvPr/>
          </p:nvSpPr>
          <p:spPr>
            <a:xfrm>
              <a:off x="-185233" y="2065896"/>
              <a:ext cx="13784374" cy="60016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vi-VN" sz="2800" dirty="0" smtClean="0">
                  <a:solidFill>
                    <a:schemeClr val="bg1"/>
                  </a:solidFill>
                  <a:latin typeface="IBM Plex Mono" panose="020B0604020202020204" charset="0"/>
                </a:rPr>
                <a:t>HTML </a:t>
              </a:r>
              <a:r>
                <a:rPr lang="vi-VN" sz="2800" dirty="0">
                  <a:solidFill>
                    <a:schemeClr val="bg1"/>
                  </a:solidFill>
                  <a:latin typeface="IBM Plex Mono" panose="020B0604020202020204" charset="0"/>
                </a:rPr>
                <a:t>(Hyper Text Markup Language - Ngôn ngữ đánh dấu siêu văn bản) là một sự định dạng để báo cho trình duyệt Web (Web browser) biết cách để hiển thị một trang Web. </a:t>
              </a:r>
              <a:endParaRPr lang="en-US" sz="3600" spc="36" dirty="0" smtClean="0">
                <a:solidFill>
                  <a:schemeClr val="bg1"/>
                </a:solidFill>
                <a:latin typeface="IBM Plex Mono" panose="020B0604020202020204" charset="0"/>
                <a:cs typeface="Times New Roman" panose="02020603050405020304" pitchFamily="18" charset="0"/>
              </a:endParaRPr>
            </a:p>
            <a:p>
              <a:pPr algn="just">
                <a:lnSpc>
                  <a:spcPts val="3919"/>
                </a:lnSpc>
              </a:pPr>
              <a:endParaRPr lang="en-US" sz="3600" spc="36" dirty="0">
                <a:solidFill>
                  <a:schemeClr val="bg1"/>
                </a:solidFill>
                <a:latin typeface="IBM Plex Mono" panose="020B0604020202020204" charset="0"/>
                <a:cs typeface="Times New Roman" panose="02020603050405020304" pitchFamily="18" charset="0"/>
              </a:endParaRPr>
            </a:p>
            <a:p>
              <a:pPr algn="just">
                <a:lnSpc>
                  <a:spcPts val="3919"/>
                </a:lnSpc>
              </a:pPr>
              <a:r>
                <a:rPr lang="vi-VN" sz="2800" dirty="0" smtClean="0">
                  <a:solidFill>
                    <a:schemeClr val="bg1"/>
                  </a:solidFill>
                  <a:latin typeface="IBM Plex Mono" panose="020B0604020202020204" charset="0"/>
                </a:rPr>
                <a:t>HTML tạo ra các slide trình diễn, thêm hình ảnh, video và âm thanh, cũng như tạo ra các liên kết và nút điều hướng.</a:t>
              </a:r>
              <a:endParaRPr lang="en-US" sz="4800" spc="36" dirty="0" smtClean="0">
                <a:solidFill>
                  <a:schemeClr val="bg1"/>
                </a:solidFill>
                <a:latin typeface="IBM Plex Mono" panose="020B0604020202020204" charset="0"/>
                <a:cs typeface="Times New Roman" panose="02020603050405020304" pitchFamily="18" charset="0"/>
              </a:endParaRPr>
            </a:p>
            <a:p>
              <a:pPr algn="just">
                <a:lnSpc>
                  <a:spcPts val="3919"/>
                </a:lnSpc>
              </a:pPr>
              <a:r>
                <a:rPr lang="en-US" sz="2799" spc="36" dirty="0" smtClean="0">
                  <a:solidFill>
                    <a:srgbClr val="F2F1E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2799" spc="36" dirty="0">
                <a:solidFill>
                  <a:srgbClr val="F2F1E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675"/>
              <a:ext cx="8609877" cy="1365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7754"/>
                </a:lnSpc>
                <a:spcBef>
                  <a:spcPct val="0"/>
                </a:spcBef>
              </a:pPr>
              <a:r>
                <a:rPr lang="en-US" sz="7049" dirty="0">
                  <a:solidFill>
                    <a:srgbClr val="F7F7F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HTML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1718181"/>
              <a:ext cx="8656320" cy="0"/>
            </a:xfrm>
            <a:prstGeom prst="line">
              <a:avLst/>
            </a:prstGeom>
            <a:ln w="101600" cap="flat">
              <a:solidFill>
                <a:srgbClr val="F7F7F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7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5084987" y="7976274"/>
            <a:ext cx="3946215" cy="3777031"/>
          </a:xfrm>
          <a:custGeom>
            <a:avLst/>
            <a:gdLst/>
            <a:ahLst/>
            <a:cxnLst/>
            <a:rect l="l" t="t" r="r" b="b"/>
            <a:pathLst>
              <a:path w="3946215" h="3777031">
                <a:moveTo>
                  <a:pt x="0" y="0"/>
                </a:moveTo>
                <a:lnTo>
                  <a:pt x="3946215" y="0"/>
                </a:lnTo>
                <a:lnTo>
                  <a:pt x="3946215" y="3777031"/>
                </a:lnTo>
                <a:lnTo>
                  <a:pt x="0" y="3777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84279" y="-25659"/>
            <a:ext cx="2513942" cy="2513942"/>
          </a:xfrm>
          <a:custGeom>
            <a:avLst/>
            <a:gdLst/>
            <a:ahLst/>
            <a:cxnLst/>
            <a:rect l="l" t="t" r="r" b="b"/>
            <a:pathLst>
              <a:path w="2513942" h="2513942">
                <a:moveTo>
                  <a:pt x="0" y="0"/>
                </a:moveTo>
                <a:lnTo>
                  <a:pt x="2513942" y="0"/>
                </a:lnTo>
                <a:lnTo>
                  <a:pt x="2513942" y="2513943"/>
                </a:lnTo>
                <a:lnTo>
                  <a:pt x="0" y="2513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10" descr="Html Logo PNG Transparent Images Free Download | Vector Files | Pngtree">
            <a:extLst>
              <a:ext uri="{FF2B5EF4-FFF2-40B4-BE49-F238E27FC236}">
                <a16:creationId xmlns:a16="http://schemas.microsoft.com/office/drawing/2014/main" id="{397E5EAD-83ED-EC95-201B-C952F8138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284" y="1890892"/>
            <a:ext cx="6670652" cy="667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00" y="8212484"/>
            <a:ext cx="18601934" cy="7811667"/>
            <a:chOff x="47558" y="-28575"/>
            <a:chExt cx="1876777" cy="788131"/>
          </a:xfrm>
        </p:grpSpPr>
        <p:sp>
          <p:nvSpPr>
            <p:cNvPr id="3" name="Freeform 3"/>
            <p:cNvSpPr/>
            <p:nvPr/>
          </p:nvSpPr>
          <p:spPr>
            <a:xfrm>
              <a:off x="47558" y="149956"/>
              <a:ext cx="1876777" cy="609600"/>
            </a:xfrm>
            <a:custGeom>
              <a:avLst/>
              <a:gdLst/>
              <a:ahLst/>
              <a:cxnLst/>
              <a:rect l="l" t="t" r="r" b="b"/>
              <a:pathLst>
                <a:path w="1876777" h="609600">
                  <a:moveTo>
                    <a:pt x="218870" y="0"/>
                  </a:moveTo>
                  <a:lnTo>
                    <a:pt x="1861107" y="0"/>
                  </a:lnTo>
                  <a:cubicBezTo>
                    <a:pt x="1865902" y="0"/>
                    <a:pt x="1870406" y="2305"/>
                    <a:pt x="1873210" y="6196"/>
                  </a:cubicBezTo>
                  <a:cubicBezTo>
                    <a:pt x="1876014" y="10086"/>
                    <a:pt x="1876776" y="15087"/>
                    <a:pt x="1875260" y="19636"/>
                  </a:cubicBezTo>
                  <a:lnTo>
                    <a:pt x="1685151" y="589964"/>
                  </a:lnTo>
                  <a:cubicBezTo>
                    <a:pt x="1681242" y="601690"/>
                    <a:pt x="1670268" y="609600"/>
                    <a:pt x="1657907" y="609600"/>
                  </a:cubicBezTo>
                  <a:lnTo>
                    <a:pt x="15670" y="609600"/>
                  </a:lnTo>
                  <a:cubicBezTo>
                    <a:pt x="10874" y="609600"/>
                    <a:pt x="6371" y="607295"/>
                    <a:pt x="3567" y="603404"/>
                  </a:cubicBezTo>
                  <a:cubicBezTo>
                    <a:pt x="763" y="599514"/>
                    <a:pt x="0" y="594513"/>
                    <a:pt x="1516" y="589964"/>
                  </a:cubicBezTo>
                  <a:lnTo>
                    <a:pt x="191626" y="19636"/>
                  </a:lnTo>
                  <a:cubicBezTo>
                    <a:pt x="195534" y="7910"/>
                    <a:pt x="206509" y="0"/>
                    <a:pt x="218870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68363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228516" y="9218229"/>
            <a:ext cx="8056177" cy="6042133"/>
            <a:chOff x="0" y="0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82800" y="2098212"/>
            <a:ext cx="8056177" cy="6042133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381000" y="-5011647"/>
            <a:ext cx="11979217" cy="6454407"/>
            <a:chOff x="-14349" y="-28575"/>
            <a:chExt cx="1208601" cy="651195"/>
          </a:xfrm>
        </p:grpSpPr>
        <p:sp>
          <p:nvSpPr>
            <p:cNvPr id="12" name="Freeform 12"/>
            <p:cNvSpPr/>
            <p:nvPr/>
          </p:nvSpPr>
          <p:spPr>
            <a:xfrm>
              <a:off x="-14349" y="13020"/>
              <a:ext cx="1208601" cy="609600"/>
            </a:xfrm>
            <a:custGeom>
              <a:avLst/>
              <a:gdLst/>
              <a:ahLst/>
              <a:cxnLst/>
              <a:rect l="l" t="t" r="r" b="b"/>
              <a:pathLst>
                <a:path w="1208601" h="609600">
                  <a:moveTo>
                    <a:pt x="227353" y="0"/>
                  </a:moveTo>
                  <a:lnTo>
                    <a:pt x="1184448" y="0"/>
                  </a:lnTo>
                  <a:cubicBezTo>
                    <a:pt x="1191840" y="0"/>
                    <a:pt x="1198781" y="3553"/>
                    <a:pt x="1203103" y="9550"/>
                  </a:cubicBezTo>
                  <a:cubicBezTo>
                    <a:pt x="1207425" y="15546"/>
                    <a:pt x="1208601" y="23255"/>
                    <a:pt x="1206263" y="30267"/>
                  </a:cubicBezTo>
                  <a:lnTo>
                    <a:pt x="1023242" y="579333"/>
                  </a:lnTo>
                  <a:cubicBezTo>
                    <a:pt x="1017216" y="597408"/>
                    <a:pt x="1000301" y="609600"/>
                    <a:pt x="981248" y="609600"/>
                  </a:cubicBezTo>
                  <a:lnTo>
                    <a:pt x="24153" y="609600"/>
                  </a:lnTo>
                  <a:cubicBezTo>
                    <a:pt x="16761" y="609600"/>
                    <a:pt x="9820" y="606047"/>
                    <a:pt x="5498" y="600050"/>
                  </a:cubicBezTo>
                  <a:cubicBezTo>
                    <a:pt x="1176" y="594054"/>
                    <a:pt x="0" y="586345"/>
                    <a:pt x="2337" y="579333"/>
                  </a:cubicBezTo>
                  <a:lnTo>
                    <a:pt x="185359" y="30267"/>
                  </a:lnTo>
                  <a:cubicBezTo>
                    <a:pt x="191384" y="12192"/>
                    <a:pt x="208300" y="0"/>
                    <a:pt x="227353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28575"/>
              <a:ext cx="102090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V="1">
            <a:off x="11919238" y="7740269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3785616"/>
                </a:moveTo>
                <a:lnTo>
                  <a:pt x="7315200" y="3785616"/>
                </a:lnTo>
                <a:lnTo>
                  <a:pt x="7315200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V="1">
            <a:off x="5317258" y="8571426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3785616"/>
                </a:moveTo>
                <a:lnTo>
                  <a:pt x="7315200" y="3785616"/>
                </a:lnTo>
                <a:lnTo>
                  <a:pt x="7315200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547292" y="415219"/>
            <a:ext cx="770068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55"/>
              </a:lnSpc>
            </a:pPr>
            <a:r>
              <a:rPr lang="vi-VN" sz="6204" b="1" dirty="0" smtClean="0">
                <a:solidFill>
                  <a:schemeClr val="accent6"/>
                </a:solidFill>
                <a:latin typeface="Barlow SemiCondensed Heavy"/>
              </a:rPr>
              <a:t>HTML</a:t>
            </a:r>
            <a:endParaRPr lang="en-US" sz="6204" b="1" dirty="0">
              <a:solidFill>
                <a:schemeClr val="accent6"/>
              </a:solidFill>
              <a:latin typeface="Barlow SemiCondensed Heavy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3358761" y="-2418799"/>
            <a:ext cx="4299114" cy="4114800"/>
          </a:xfrm>
          <a:custGeom>
            <a:avLst/>
            <a:gdLst/>
            <a:ahLst/>
            <a:cxnLst/>
            <a:rect l="l" t="t" r="r" b="b"/>
            <a:pathLst>
              <a:path w="4299114" h="4114800">
                <a:moveTo>
                  <a:pt x="0" y="0"/>
                </a:moveTo>
                <a:lnTo>
                  <a:pt x="4299114" y="0"/>
                </a:lnTo>
                <a:lnTo>
                  <a:pt x="42991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 flipV="1">
            <a:off x="12455884" y="-1604240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62195-5E1B-BE8D-F44A-C32A6C35CAE8}"/>
              </a:ext>
            </a:extLst>
          </p:cNvPr>
          <p:cNvSpPr txBox="1"/>
          <p:nvPr/>
        </p:nvSpPr>
        <p:spPr>
          <a:xfrm>
            <a:off x="379998" y="1343781"/>
            <a:ext cx="20500257" cy="72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vi-VN" sz="4400" b="1" dirty="0" smtClean="0">
                <a:effectLst/>
                <a:latin typeface="IBM Plex Mono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VÍ DỤ: 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vi-VN" sz="3200" dirty="0">
                <a:latin typeface="IBM Plex Mono" panose="020B0604020202020204" charset="0"/>
              </a:rPr>
              <a:t>&lt;!DOCTYPE html&gt;</a:t>
            </a:r>
            <a:endParaRPr lang="en-US" sz="6600" dirty="0">
              <a:effectLst/>
              <a:latin typeface="IBM Plex Mono" panose="020B060402020202020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vi-VN" sz="4400" dirty="0">
                <a:latin typeface="IBM Plex Mono" panose="020B0604020202020204" charset="0"/>
              </a:rPr>
              <a:t>&lt;html&gt;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 &lt;</a:t>
            </a:r>
            <a:r>
              <a:rPr lang="vi-VN" sz="4400" dirty="0">
                <a:latin typeface="IBM Plex Mono" panose="020B0604020202020204" charset="0"/>
              </a:rPr>
              <a:t>head&gt;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   &lt;</a:t>
            </a:r>
            <a:r>
              <a:rPr lang="vi-VN" sz="4400" dirty="0">
                <a:latin typeface="IBM Plex Mono" panose="020B0604020202020204" charset="0"/>
              </a:rPr>
              <a:t>title&gt;Tiêu đề trang web&lt;/title&gt;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 &lt;/</a:t>
            </a:r>
            <a:r>
              <a:rPr lang="vi-VN" sz="4400" dirty="0">
                <a:latin typeface="IBM Plex Mono" panose="020B0604020202020204" charset="0"/>
              </a:rPr>
              <a:t>head&gt;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 &lt;</a:t>
            </a:r>
            <a:r>
              <a:rPr lang="vi-VN" sz="4400" dirty="0">
                <a:latin typeface="IBM Plex Mono" panose="020B0604020202020204" charset="0"/>
              </a:rPr>
              <a:t>body&gt;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    Nội </a:t>
            </a:r>
            <a:r>
              <a:rPr lang="vi-VN" sz="4400" dirty="0">
                <a:latin typeface="IBM Plex Mono" panose="020B0604020202020204" charset="0"/>
              </a:rPr>
              <a:t>dung trang web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 &lt;/</a:t>
            </a:r>
            <a:r>
              <a:rPr lang="vi-VN" sz="4400" dirty="0">
                <a:latin typeface="IBM Plex Mono" panose="020B0604020202020204" charset="0"/>
              </a:rPr>
              <a:t>body&gt;</a:t>
            </a:r>
          </a:p>
          <a:p>
            <a:r>
              <a:rPr lang="vi-VN" sz="4400" dirty="0">
                <a:latin typeface="IBM Plex Mono" panose="020B0604020202020204" charset="0"/>
              </a:rPr>
              <a:t>&lt;/html&gt;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1800" b="1" dirty="0" smtClean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19308504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5620" cy="102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8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76893" y="8949865"/>
            <a:ext cx="20282765" cy="6042133"/>
            <a:chOff x="0" y="0"/>
            <a:chExt cx="2046359" cy="609600"/>
          </a:xfrm>
        </p:grpSpPr>
        <p:sp>
          <p:nvSpPr>
            <p:cNvPr id="3" name="Freeform 3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7473" y="2279324"/>
            <a:ext cx="20282765" cy="6042133"/>
            <a:chOff x="0" y="0"/>
            <a:chExt cx="2046359" cy="609600"/>
          </a:xfrm>
        </p:grpSpPr>
        <p:sp>
          <p:nvSpPr>
            <p:cNvPr id="6" name="Freeform 6"/>
            <p:cNvSpPr/>
            <p:nvPr/>
          </p:nvSpPr>
          <p:spPr>
            <a:xfrm>
              <a:off x="4637" y="0"/>
              <a:ext cx="2037085" cy="609600"/>
            </a:xfrm>
            <a:custGeom>
              <a:avLst/>
              <a:gdLst/>
              <a:ahLst/>
              <a:cxnLst/>
              <a:rect l="l" t="t" r="r" b="b"/>
              <a:pathLst>
                <a:path w="2037085" h="609600">
                  <a:moveTo>
                    <a:pt x="217648" y="0"/>
                  </a:moveTo>
                  <a:lnTo>
                    <a:pt x="2022637" y="0"/>
                  </a:lnTo>
                  <a:cubicBezTo>
                    <a:pt x="2027059" y="0"/>
                    <a:pt x="2031211" y="2126"/>
                    <a:pt x="2033796" y="5713"/>
                  </a:cubicBezTo>
                  <a:cubicBezTo>
                    <a:pt x="2036382" y="9300"/>
                    <a:pt x="2037085" y="13911"/>
                    <a:pt x="2035687" y="18106"/>
                  </a:cubicBezTo>
                  <a:lnTo>
                    <a:pt x="1844557" y="591494"/>
                  </a:lnTo>
                  <a:cubicBezTo>
                    <a:pt x="1840953" y="602307"/>
                    <a:pt x="1830835" y="609600"/>
                    <a:pt x="1819437" y="609600"/>
                  </a:cubicBezTo>
                  <a:lnTo>
                    <a:pt x="14448" y="609600"/>
                  </a:lnTo>
                  <a:cubicBezTo>
                    <a:pt x="10026" y="609600"/>
                    <a:pt x="5874" y="607474"/>
                    <a:pt x="3289" y="603887"/>
                  </a:cubicBezTo>
                  <a:cubicBezTo>
                    <a:pt x="703" y="600300"/>
                    <a:pt x="0" y="595689"/>
                    <a:pt x="1398" y="591494"/>
                  </a:cubicBezTo>
                  <a:lnTo>
                    <a:pt x="192528" y="18106"/>
                  </a:lnTo>
                  <a:cubicBezTo>
                    <a:pt x="196132" y="7293"/>
                    <a:pt x="206251" y="0"/>
                    <a:pt x="217648" y="0"/>
                  </a:cubicBezTo>
                  <a:close/>
                </a:path>
              </a:pathLst>
            </a:custGeom>
            <a:solidFill>
              <a:srgbClr val="69BBA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843159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215250" y="7710046"/>
            <a:ext cx="8056177" cy="6042133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 flipV="1">
            <a:off x="-1442993" y="0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7315200" y="3785616"/>
                </a:moveTo>
                <a:lnTo>
                  <a:pt x="0" y="3785616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7335438" y="4320069"/>
            <a:ext cx="10266762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36" dirty="0">
                <a:solidFill>
                  <a:srgbClr val="F2F1EC"/>
                </a:solidFill>
                <a:latin typeface="IBM Plex Mono"/>
              </a:rPr>
              <a:t>CSS (Cascading Style Sheets) là ngôn ngữ mô tả cách trang web được hiển thị trên màn hình.</a:t>
            </a:r>
          </a:p>
          <a:p>
            <a:pPr algn="just">
              <a:lnSpc>
                <a:spcPts val="3919"/>
              </a:lnSpc>
            </a:pPr>
            <a:endParaRPr lang="en-US" sz="2799" spc="36" dirty="0">
              <a:solidFill>
                <a:srgbClr val="F2F1EC"/>
              </a:solidFill>
              <a:latin typeface="IBM Plex Mono"/>
            </a:endParaRPr>
          </a:p>
          <a:p>
            <a:pPr lvl="0" algn="just">
              <a:lnSpc>
                <a:spcPts val="3919"/>
              </a:lnSpc>
            </a:pPr>
            <a:r>
              <a:rPr lang="vi-VN" sz="2800" dirty="0">
                <a:solidFill>
                  <a:schemeClr val="bg1"/>
                </a:solidFill>
                <a:latin typeface="IBM Plex Mono" panose="020B0604020202020204" charset="0"/>
              </a:rPr>
              <a:t>T</a:t>
            </a:r>
            <a:r>
              <a:rPr lang="vi-VN" sz="2800" dirty="0" smtClean="0">
                <a:solidFill>
                  <a:schemeClr val="bg1"/>
                </a:solidFill>
                <a:latin typeface="IBM Plex Mono" panose="020B0604020202020204" charset="0"/>
              </a:rPr>
              <a:t>hiết </a:t>
            </a:r>
            <a:r>
              <a:rPr lang="vi-VN" sz="2800" dirty="0">
                <a:solidFill>
                  <a:schemeClr val="bg1"/>
                </a:solidFill>
                <a:latin typeface="IBM Plex Mono" panose="020B0604020202020204" charset="0"/>
              </a:rPr>
              <a:t>kế và định dạng các phần tử trên trang web, bao gồm cả việc tạo các hiệu ứng, chuyển động và bố cục trang.</a:t>
            </a:r>
            <a:endParaRPr lang="en-US" sz="3600" spc="36" dirty="0">
              <a:solidFill>
                <a:schemeClr val="bg1"/>
              </a:solidFill>
              <a:latin typeface="IBM Plex Mono" panose="020B06040202020202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35438" y="2825302"/>
            <a:ext cx="6457408" cy="100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754"/>
              </a:lnSpc>
              <a:spcBef>
                <a:spcPct val="0"/>
              </a:spcBef>
            </a:pPr>
            <a:r>
              <a:rPr lang="en-US" sz="7049" dirty="0">
                <a:solidFill>
                  <a:srgbClr val="F7F7F7"/>
                </a:solidFill>
                <a:latin typeface="Barlow SemiCondensed Bold"/>
              </a:rPr>
              <a:t>CSS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335438" y="3931472"/>
            <a:ext cx="6492240" cy="0"/>
          </a:xfrm>
          <a:prstGeom prst="line">
            <a:avLst/>
          </a:prstGeom>
          <a:ln w="76200" cap="flat">
            <a:solidFill>
              <a:srgbClr val="F7F7F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51023" y="838394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0" y="0"/>
                </a:moveTo>
                <a:lnTo>
                  <a:pt x="6778554" y="0"/>
                </a:lnTo>
                <a:lnTo>
                  <a:pt x="6778554" y="2914778"/>
                </a:lnTo>
                <a:lnTo>
                  <a:pt x="0" y="291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 flipV="1">
            <a:off x="11860469" y="-1033912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084987" y="7976274"/>
            <a:ext cx="3946215" cy="3777031"/>
          </a:xfrm>
          <a:custGeom>
            <a:avLst/>
            <a:gdLst/>
            <a:ahLst/>
            <a:cxnLst/>
            <a:rect l="l" t="t" r="r" b="b"/>
            <a:pathLst>
              <a:path w="3946215" h="3777031">
                <a:moveTo>
                  <a:pt x="0" y="0"/>
                </a:moveTo>
                <a:lnTo>
                  <a:pt x="3946215" y="0"/>
                </a:lnTo>
                <a:lnTo>
                  <a:pt x="3946215" y="3777031"/>
                </a:lnTo>
                <a:lnTo>
                  <a:pt x="0" y="3777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84279" y="-25659"/>
            <a:ext cx="2513942" cy="2513942"/>
          </a:xfrm>
          <a:custGeom>
            <a:avLst/>
            <a:gdLst/>
            <a:ahLst/>
            <a:cxnLst/>
            <a:rect l="l" t="t" r="r" b="b"/>
            <a:pathLst>
              <a:path w="2513942" h="2513942">
                <a:moveTo>
                  <a:pt x="0" y="0"/>
                </a:moveTo>
                <a:lnTo>
                  <a:pt x="2513942" y="0"/>
                </a:lnTo>
                <a:lnTo>
                  <a:pt x="2513942" y="2513943"/>
                </a:lnTo>
                <a:lnTo>
                  <a:pt x="0" y="2513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Mức độ ưu tiên khi áp dụng nhiều CSS | Học trực tuyến CNTT, học lập trình  từ cơ bản đến nâng cao">
            <a:extLst>
              <a:ext uri="{FF2B5EF4-FFF2-40B4-BE49-F238E27FC236}">
                <a16:creationId xmlns:a16="http://schemas.microsoft.com/office/drawing/2014/main" id="{BCC80DD1-CA23-B628-7542-A02A6F688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4805" y="1675182"/>
            <a:ext cx="11646773" cy="684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00" y="8212484"/>
            <a:ext cx="18601934" cy="7811667"/>
            <a:chOff x="47558" y="-28575"/>
            <a:chExt cx="1876777" cy="788131"/>
          </a:xfrm>
        </p:grpSpPr>
        <p:sp>
          <p:nvSpPr>
            <p:cNvPr id="3" name="Freeform 3"/>
            <p:cNvSpPr/>
            <p:nvPr/>
          </p:nvSpPr>
          <p:spPr>
            <a:xfrm>
              <a:off x="47558" y="149956"/>
              <a:ext cx="1876777" cy="609600"/>
            </a:xfrm>
            <a:custGeom>
              <a:avLst/>
              <a:gdLst/>
              <a:ahLst/>
              <a:cxnLst/>
              <a:rect l="l" t="t" r="r" b="b"/>
              <a:pathLst>
                <a:path w="1876777" h="609600">
                  <a:moveTo>
                    <a:pt x="218870" y="0"/>
                  </a:moveTo>
                  <a:lnTo>
                    <a:pt x="1861107" y="0"/>
                  </a:lnTo>
                  <a:cubicBezTo>
                    <a:pt x="1865902" y="0"/>
                    <a:pt x="1870406" y="2305"/>
                    <a:pt x="1873210" y="6196"/>
                  </a:cubicBezTo>
                  <a:cubicBezTo>
                    <a:pt x="1876014" y="10086"/>
                    <a:pt x="1876776" y="15087"/>
                    <a:pt x="1875260" y="19636"/>
                  </a:cubicBezTo>
                  <a:lnTo>
                    <a:pt x="1685151" y="589964"/>
                  </a:lnTo>
                  <a:cubicBezTo>
                    <a:pt x="1681242" y="601690"/>
                    <a:pt x="1670268" y="609600"/>
                    <a:pt x="1657907" y="609600"/>
                  </a:cubicBezTo>
                  <a:lnTo>
                    <a:pt x="15670" y="609600"/>
                  </a:lnTo>
                  <a:cubicBezTo>
                    <a:pt x="10874" y="609600"/>
                    <a:pt x="6371" y="607295"/>
                    <a:pt x="3567" y="603404"/>
                  </a:cubicBezTo>
                  <a:cubicBezTo>
                    <a:pt x="763" y="599514"/>
                    <a:pt x="0" y="594513"/>
                    <a:pt x="1516" y="589964"/>
                  </a:cubicBezTo>
                  <a:lnTo>
                    <a:pt x="191626" y="19636"/>
                  </a:lnTo>
                  <a:cubicBezTo>
                    <a:pt x="195534" y="7910"/>
                    <a:pt x="206509" y="0"/>
                    <a:pt x="218870" y="0"/>
                  </a:cubicBezTo>
                  <a:close/>
                </a:path>
              </a:pathLst>
            </a:custGeom>
            <a:solidFill>
              <a:srgbClr val="55A48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168363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228516" y="9218229"/>
            <a:ext cx="8056177" cy="6042133"/>
            <a:chOff x="0" y="0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82800" y="2098212"/>
            <a:ext cx="8056177" cy="6042133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11674" y="0"/>
              <a:ext cx="789451" cy="609600"/>
            </a:xfrm>
            <a:custGeom>
              <a:avLst/>
              <a:gdLst/>
              <a:ahLst/>
              <a:cxnLst/>
              <a:rect l="l" t="t" r="r" b="b"/>
              <a:pathLst>
                <a:path w="789451" h="609600">
                  <a:moveTo>
                    <a:pt x="239576" y="0"/>
                  </a:moveTo>
                  <a:lnTo>
                    <a:pt x="753076" y="0"/>
                  </a:lnTo>
                  <a:cubicBezTo>
                    <a:pt x="764209" y="0"/>
                    <a:pt x="774662" y="5351"/>
                    <a:pt x="781172" y="14382"/>
                  </a:cubicBezTo>
                  <a:cubicBezTo>
                    <a:pt x="787681" y="23413"/>
                    <a:pt x="789452" y="35023"/>
                    <a:pt x="785931" y="45584"/>
                  </a:cubicBezTo>
                  <a:lnTo>
                    <a:pt x="613121" y="564016"/>
                  </a:lnTo>
                  <a:cubicBezTo>
                    <a:pt x="604047" y="591238"/>
                    <a:pt x="578571" y="609600"/>
                    <a:pt x="549876" y="609600"/>
                  </a:cubicBezTo>
                  <a:lnTo>
                    <a:pt x="36376" y="609600"/>
                  </a:lnTo>
                  <a:cubicBezTo>
                    <a:pt x="25243" y="609600"/>
                    <a:pt x="14790" y="604249"/>
                    <a:pt x="8281" y="595218"/>
                  </a:cubicBezTo>
                  <a:cubicBezTo>
                    <a:pt x="1771" y="586187"/>
                    <a:pt x="0" y="574577"/>
                    <a:pt x="3521" y="564016"/>
                  </a:cubicBezTo>
                  <a:lnTo>
                    <a:pt x="176331" y="45584"/>
                  </a:lnTo>
                  <a:cubicBezTo>
                    <a:pt x="185405" y="18362"/>
                    <a:pt x="210881" y="0"/>
                    <a:pt x="239576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381000" y="-5011647"/>
            <a:ext cx="11979217" cy="6454407"/>
            <a:chOff x="-14349" y="-28575"/>
            <a:chExt cx="1208601" cy="651195"/>
          </a:xfrm>
        </p:grpSpPr>
        <p:sp>
          <p:nvSpPr>
            <p:cNvPr id="12" name="Freeform 12"/>
            <p:cNvSpPr/>
            <p:nvPr/>
          </p:nvSpPr>
          <p:spPr>
            <a:xfrm>
              <a:off x="-14349" y="13020"/>
              <a:ext cx="1208601" cy="609600"/>
            </a:xfrm>
            <a:custGeom>
              <a:avLst/>
              <a:gdLst/>
              <a:ahLst/>
              <a:cxnLst/>
              <a:rect l="l" t="t" r="r" b="b"/>
              <a:pathLst>
                <a:path w="1208601" h="609600">
                  <a:moveTo>
                    <a:pt x="227353" y="0"/>
                  </a:moveTo>
                  <a:lnTo>
                    <a:pt x="1184448" y="0"/>
                  </a:lnTo>
                  <a:cubicBezTo>
                    <a:pt x="1191840" y="0"/>
                    <a:pt x="1198781" y="3553"/>
                    <a:pt x="1203103" y="9550"/>
                  </a:cubicBezTo>
                  <a:cubicBezTo>
                    <a:pt x="1207425" y="15546"/>
                    <a:pt x="1208601" y="23255"/>
                    <a:pt x="1206263" y="30267"/>
                  </a:cubicBezTo>
                  <a:lnTo>
                    <a:pt x="1023242" y="579333"/>
                  </a:lnTo>
                  <a:cubicBezTo>
                    <a:pt x="1017216" y="597408"/>
                    <a:pt x="1000301" y="609600"/>
                    <a:pt x="981248" y="609600"/>
                  </a:cubicBezTo>
                  <a:lnTo>
                    <a:pt x="24153" y="609600"/>
                  </a:lnTo>
                  <a:cubicBezTo>
                    <a:pt x="16761" y="609600"/>
                    <a:pt x="9820" y="606047"/>
                    <a:pt x="5498" y="600050"/>
                  </a:cubicBezTo>
                  <a:cubicBezTo>
                    <a:pt x="1176" y="594054"/>
                    <a:pt x="0" y="586345"/>
                    <a:pt x="2337" y="579333"/>
                  </a:cubicBezTo>
                  <a:lnTo>
                    <a:pt x="185359" y="30267"/>
                  </a:lnTo>
                  <a:cubicBezTo>
                    <a:pt x="191384" y="12192"/>
                    <a:pt x="208300" y="0"/>
                    <a:pt x="227353" y="0"/>
                  </a:cubicBezTo>
                  <a:close/>
                </a:path>
              </a:pathLst>
            </a:custGeom>
            <a:solidFill>
              <a:srgbClr val="365B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28575"/>
              <a:ext cx="1020904" cy="63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flipV="1">
            <a:off x="11919238" y="7740269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3785616"/>
                </a:moveTo>
                <a:lnTo>
                  <a:pt x="7315200" y="3785616"/>
                </a:lnTo>
                <a:lnTo>
                  <a:pt x="7315200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V="1">
            <a:off x="5317258" y="8571426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3785616"/>
                </a:moveTo>
                <a:lnTo>
                  <a:pt x="7315200" y="3785616"/>
                </a:lnTo>
                <a:lnTo>
                  <a:pt x="7315200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547292" y="415219"/>
            <a:ext cx="770068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55"/>
              </a:lnSpc>
            </a:pPr>
            <a:r>
              <a:rPr lang="vi-VN" sz="6204" b="1" dirty="0">
                <a:solidFill>
                  <a:schemeClr val="accent6"/>
                </a:solidFill>
                <a:latin typeface="Barlow SemiCondensed Heavy"/>
              </a:rPr>
              <a:t>CSS</a:t>
            </a:r>
            <a:endParaRPr lang="en-US" sz="6204" b="1" dirty="0">
              <a:solidFill>
                <a:schemeClr val="accent6"/>
              </a:solidFill>
              <a:latin typeface="Barlow SemiCondensed Heavy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3358761" y="-2418799"/>
            <a:ext cx="4299114" cy="4114800"/>
          </a:xfrm>
          <a:custGeom>
            <a:avLst/>
            <a:gdLst/>
            <a:ahLst/>
            <a:cxnLst/>
            <a:rect l="l" t="t" r="r" b="b"/>
            <a:pathLst>
              <a:path w="4299114" h="4114800">
                <a:moveTo>
                  <a:pt x="0" y="0"/>
                </a:moveTo>
                <a:lnTo>
                  <a:pt x="4299114" y="0"/>
                </a:lnTo>
                <a:lnTo>
                  <a:pt x="42991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flipH="1" flipV="1">
            <a:off x="12455884" y="-1604240"/>
            <a:ext cx="6778554" cy="2914778"/>
          </a:xfrm>
          <a:custGeom>
            <a:avLst/>
            <a:gdLst/>
            <a:ahLst/>
            <a:cxnLst/>
            <a:rect l="l" t="t" r="r" b="b"/>
            <a:pathLst>
              <a:path w="6778554" h="2914778">
                <a:moveTo>
                  <a:pt x="6778554" y="2914778"/>
                </a:moveTo>
                <a:lnTo>
                  <a:pt x="0" y="2914778"/>
                </a:lnTo>
                <a:lnTo>
                  <a:pt x="0" y="0"/>
                </a:lnTo>
                <a:lnTo>
                  <a:pt x="6778554" y="0"/>
                </a:lnTo>
                <a:lnTo>
                  <a:pt x="6778554" y="291477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62195-5E1B-BE8D-F44A-C32A6C35CAE8}"/>
              </a:ext>
            </a:extLst>
          </p:cNvPr>
          <p:cNvSpPr txBox="1"/>
          <p:nvPr/>
        </p:nvSpPr>
        <p:spPr>
          <a:xfrm>
            <a:off x="379998" y="1343781"/>
            <a:ext cx="20500257" cy="7270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vi-VN" sz="4400" b="1" dirty="0" smtClean="0">
                <a:effectLst/>
                <a:latin typeface="IBM Plex Mono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VÍ DỤ: 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vi-VN" sz="3200" dirty="0" smtClean="0">
                <a:latin typeface="IBM Plex Mono" panose="020B0604020202020204" charset="0"/>
              </a:rPr>
              <a:t>&lt;!DOCTYPE html&gt;</a:t>
            </a:r>
            <a:endParaRPr lang="en-US" sz="6600" dirty="0" smtClean="0">
              <a:effectLst/>
              <a:latin typeface="IBM Plex Mono" panose="020B060402020202020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vi-VN" sz="4400" dirty="0" smtClean="0">
                <a:latin typeface="IBM Plex Mono" panose="020B0604020202020204" charset="0"/>
              </a:rPr>
              <a:t>&lt;html&gt;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 &lt;head&gt;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   &lt;style&gt; p{ color: blue;} &lt;/style&gt;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 &lt;/head&gt;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 &lt;body&gt;</a:t>
            </a:r>
          </a:p>
          <a:p>
            <a:r>
              <a:rPr lang="vi-VN" sz="4400" dirty="0">
                <a:latin typeface="IBM Plex Mono" panose="020B0604020202020204" charset="0"/>
              </a:rPr>
              <a:t> </a:t>
            </a:r>
            <a:r>
              <a:rPr lang="vi-VN" sz="4400" dirty="0" smtClean="0">
                <a:latin typeface="IBM Plex Mono" panose="020B0604020202020204" charset="0"/>
              </a:rPr>
              <a:t>   &lt;p&gt; dòng này hiển thị màu &lt;/p&gt;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&lt;/body&gt;</a:t>
            </a:r>
          </a:p>
          <a:p>
            <a:r>
              <a:rPr lang="vi-VN" sz="4400" dirty="0" smtClean="0">
                <a:latin typeface="IBM Plex Mono" panose="020B0604020202020204" charset="0"/>
              </a:rPr>
              <a:t>&lt;/html&gt;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vi-VN" sz="1800" b="1" dirty="0" smtClean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3263177"/>
      </p:ext>
    </p:extLst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617</Words>
  <Application>Microsoft Office PowerPoint</Application>
  <PresentationFormat>Custom</PresentationFormat>
  <Paragraphs>89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Wingdings</vt:lpstr>
      <vt:lpstr>Arial</vt:lpstr>
      <vt:lpstr>Times New Roman</vt:lpstr>
      <vt:lpstr>IBM Plex Mono Bold</vt:lpstr>
      <vt:lpstr>Barlow SemiCondensed Bold</vt:lpstr>
      <vt:lpstr>IBM Plex Mono</vt:lpstr>
      <vt:lpstr>Barlow SemiCondensed Semi-Bold</vt:lpstr>
      <vt:lpstr>Calibri</vt:lpstr>
      <vt:lpstr>Barlow SemiCondensed Heavy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</dc:title>
  <dc:creator>ACER NITRO 5</dc:creator>
  <cp:lastModifiedBy>Admin</cp:lastModifiedBy>
  <cp:revision>16</cp:revision>
  <dcterms:created xsi:type="dcterms:W3CDTF">2006-08-16T00:00:00Z</dcterms:created>
  <dcterms:modified xsi:type="dcterms:W3CDTF">2023-12-29T13:30:51Z</dcterms:modified>
  <dc:identifier>DAF0UBYlWvY</dc:identifier>
</cp:coreProperties>
</file>